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Lst>
  <p:sldSz cx="9144000" cy="5143500" type="screen16x9"/>
  <p:notesSz cx="6858000" cy="9144000"/>
  <p:embeddedFontLst>
    <p:embeddedFont>
      <p:font typeface="Lato" panose="020F0502020204030203" pitchFamily="34" charset="0"/>
      <p:regular r:id="rId44"/>
      <p:bold r:id="rId45"/>
      <p:italic r:id="rId46"/>
      <p:boldItalic r:id="rId47"/>
    </p:embeddedFont>
    <p:embeddedFont>
      <p:font typeface="Open Sans" panose="020B0606030504020204" pitchFamily="34" charset="0"/>
      <p:regular r:id="rId48"/>
      <p:bold r:id="rId49"/>
      <p:italic r:id="rId50"/>
      <p:boldItalic r:id="rId51"/>
    </p:embeddedFont>
    <p:embeddedFont>
      <p:font typeface="PT Sans Narrow" panose="020B0506020203020204" pitchFamily="34" charset="0"/>
      <p:regular r:id="rId52"/>
      <p:bold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eena Prabha"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CC532A-3448-4871-AFDB-45092213AA26}">
  <a:tblStyle styleId="{11CC532A-3448-4871-AFDB-45092213AA2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A6AAA34-E748-4E53-9F7E-5C86C1A425E8}" styleName="Table_1">
    <a:wholeTbl>
      <a:tcTxStyle b="off" i="off">
        <a:font>
          <a:latin typeface="Calibri"/>
          <a:ea typeface="Calibri"/>
          <a:cs typeface="Calibri"/>
        </a:font>
        <a:srgbClr val="F55E61"/>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8EBF5"/>
          </a:solidFill>
        </a:fill>
      </a:tcStyle>
    </a:wholeTbl>
    <a:band1H>
      <a:tcTxStyle b="off" i="off"/>
      <a:tcStyle>
        <a:tcBdr/>
        <a:fill>
          <a:solidFill>
            <a:srgbClr val="CDD4EA"/>
          </a:solidFill>
        </a:fill>
      </a:tcStyle>
    </a:band1H>
    <a:band2H>
      <a:tcTxStyle b="off" i="off"/>
      <a:tcStyle>
        <a:tcBdr/>
      </a:tcStyle>
    </a:band2H>
    <a:band1V>
      <a:tcTxStyle b="off" i="off"/>
      <a:tcStyle>
        <a:tcBdr/>
        <a:fill>
          <a:solidFill>
            <a:srgbClr val="CDD4EA"/>
          </a:solidFill>
        </a:fill>
      </a:tcStyle>
    </a:band1V>
    <a:band2V>
      <a:tcTxStyle b="off" i="off"/>
      <a:tcStyle>
        <a:tcBdr/>
      </a:tcStyle>
    </a:band2V>
    <a:lastCol>
      <a:tcTxStyle b="on" i="off">
        <a:font>
          <a:latin typeface="Calibri"/>
          <a:ea typeface="Calibri"/>
          <a:cs typeface="Calibri"/>
        </a:font>
        <a:srgbClr val="FFFFFF"/>
      </a:tcTxStyle>
      <a:tcStyle>
        <a:tcBdr/>
        <a:fill>
          <a:solidFill>
            <a:srgbClr val="1E2D31"/>
          </a:solidFill>
        </a:fill>
      </a:tcStyle>
    </a:lastCol>
    <a:firstCol>
      <a:tcTxStyle b="on" i="off">
        <a:font>
          <a:latin typeface="Calibri"/>
          <a:ea typeface="Calibri"/>
          <a:cs typeface="Calibri"/>
        </a:font>
        <a:srgbClr val="FFFFFF"/>
      </a:tcTxStyle>
      <a:tcStyle>
        <a:tcBdr/>
        <a:fill>
          <a:solidFill>
            <a:srgbClr val="1E2D31"/>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1E2D31"/>
          </a:solidFill>
        </a:fill>
      </a:tcStyle>
    </a:lastRow>
    <a:seCell>
      <a:tcTxStyle b="off" i="off"/>
      <a:tcStyle>
        <a:tcBdr/>
      </a:tcStyle>
    </a:seCell>
    <a:swCell>
      <a:tcTxStyle b="off" i="off"/>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1E2D3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1-12-26T18:41:05.101" idx="1">
    <p:pos x="6000" y="0"/>
    <p:text>add feature selection here</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g>
</file>

<file path=ppt/media/image24.png>
</file>

<file path=ppt/media/image25.gif>
</file>

<file path=ppt/media/image26.png>
</file>

<file path=ppt/media/image27.png>
</file>

<file path=ppt/media/image28.jpg>
</file>

<file path=ppt/media/image29.jpg>
</file>

<file path=ppt/media/image3.gif>
</file>

<file path=ppt/media/image4.gif>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b83f0f62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b83f0f62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krithika</a:t>
            </a:r>
            <a:br>
              <a:rPr lang="en"/>
            </a:br>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01fbf09f3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01fbf09f3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Similar to precision score in recall score also obtained the similar results obtaining 99.3% in svm and 74.5 in combined dataset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01c77d8e3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01c77d8e3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f1score obtained in lr is gave higher value for huci </a:t>
            </a:r>
            <a:endParaRPr/>
          </a:p>
          <a:p>
            <a:pPr marL="0" lvl="0" indent="0" algn="l" rtl="0">
              <a:spcBef>
                <a:spcPts val="0"/>
              </a:spcBef>
              <a:spcAft>
                <a:spcPts val="0"/>
              </a:spcAft>
              <a:buNone/>
            </a:pPr>
            <a:r>
              <a:rPr lang="en"/>
              <a:t>For combined dataset 73.1 </a:t>
            </a:r>
            <a:endParaRPr/>
          </a:p>
          <a:p>
            <a:pPr marL="0" lvl="0" indent="0" algn="l" rtl="0">
              <a:spcBef>
                <a:spcPts val="0"/>
              </a:spcBef>
              <a:spcAft>
                <a:spcPts val="0"/>
              </a:spcAft>
              <a:buNone/>
            </a:pPr>
            <a:r>
              <a:rPr lang="en"/>
              <a:t>Cardiovascular 70.7 is obtained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033986123e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033986123e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Since support vector machines gaves best results in the pervious scores, accuracy the code is as follows </a:t>
            </a:r>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fc77985069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fc77985069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fc77985069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fc7798506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033986123e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1033986123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09e70f8fb6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09e70f8fb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09e70f8fb6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09e70f8fb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033986123e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1033986123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01fbf09f3c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01fbf09f3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b83f0f6258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b83f0f6258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a:t>
            </a:r>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01fbf09f3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01fbf09f3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101fbf09f3c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101fbf09f3c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01c77d8e32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01c77d8e32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10b661145c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10b661145c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tara</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33986123e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33986123e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0296738638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029673863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krithika</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296738638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296738638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0296738638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10296738638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01c77d8e32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01c77d8e3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Kiki n raksha</a:t>
            </a:r>
            <a:endParaRPr/>
          </a:p>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033986123e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033986123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Kiki n raksha</a:t>
            </a:r>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b83f0f6258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b83f0f6258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fc77985069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fc77985069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101fbf09f3c_4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101fbf09f3c_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1026e9019f5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1026e9019f5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0280fb52e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0280fb52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109e88b4d1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109e88b4d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026e9019f5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026e9019f5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01abd949e2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01abd949e2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b83f0f6258_0_2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b83f0f6258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b83f0f6258_0_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b83f0f6258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029672534d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1029672534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b83f0f6258_0_2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b83f0f6258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Krithika</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029672534d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029672534d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b83f0f6258_0_3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b83f0f6258_0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01c77d8e32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01c77d8e32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krithika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01c77d8e32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01c77d8e32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are the implementations we have done so far starting from normalization of min max , cross validation and worked on the following supervised algorithms called knn, decision tree,random forest,logistic regression,support vector machine, deep neural networks and naive bayes we have done boosting to increase the accuracy using ada boost, xgboost,and gradient boosting  and also correlation between each model is been analysed followed by stacking is been done </a:t>
            </a:r>
            <a:endParaRPr/>
          </a:p>
          <a:p>
            <a:pPr marL="0" lvl="0" indent="0" algn="l" rtl="0">
              <a:spcBef>
                <a:spcPts val="0"/>
              </a:spcBef>
              <a:spcAft>
                <a:spcPts val="0"/>
              </a:spcAft>
              <a:buNone/>
            </a:pPr>
            <a:r>
              <a:rPr lang="en"/>
              <a: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fc7798506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fc7798506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are the supervised models we have worked on starting from knn to support vector machines </a:t>
            </a:r>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01fbf09f3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01fbf09f3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are the accuries obtained from each model using different dataset </a:t>
            </a:r>
            <a:endParaRPr/>
          </a:p>
          <a:p>
            <a:pPr marL="0" lvl="0" indent="0" algn="l" rtl="0">
              <a:spcBef>
                <a:spcPts val="0"/>
              </a:spcBef>
              <a:spcAft>
                <a:spcPts val="0"/>
              </a:spcAft>
              <a:buNone/>
            </a:pPr>
            <a:r>
              <a:rPr lang="en"/>
              <a:t>In heart disease uci dataset svm gave the highest accuracy of 82.8 </a:t>
            </a:r>
            <a:endParaRPr/>
          </a:p>
          <a:p>
            <a:pPr marL="0" lvl="0" indent="0" algn="l" rtl="0">
              <a:spcBef>
                <a:spcPts val="0"/>
              </a:spcBef>
              <a:spcAft>
                <a:spcPts val="0"/>
              </a:spcAft>
              <a:buNone/>
            </a:pPr>
            <a:r>
              <a:rPr lang="en"/>
              <a:t>In combined dataset 73.9% is the highest </a:t>
            </a:r>
            <a:endParaRPr/>
          </a:p>
          <a:p>
            <a:pPr marL="0" lvl="0" indent="0" algn="l" rtl="0">
              <a:spcBef>
                <a:spcPts val="0"/>
              </a:spcBef>
              <a:spcAft>
                <a:spcPts val="0"/>
              </a:spcAft>
              <a:buNone/>
            </a:pPr>
            <a:r>
              <a:rPr lang="en"/>
              <a:t>Cardiovascular dieases dataset 70.7 is the highest </a:t>
            </a:r>
            <a:endParaRPr/>
          </a:p>
          <a:p>
            <a:pPr marL="0" lvl="0" indent="0" algn="l" rtl="0">
              <a:spcBef>
                <a:spcPts val="0"/>
              </a:spcBef>
              <a:spcAft>
                <a:spcPts val="0"/>
              </a:spcAft>
              <a:buNone/>
            </a:pPr>
            <a:r>
              <a:rPr lang="en"/>
              <a:t>The inference obtained from the accuracy table is that svm gives our highest accuracy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01fbf09f3c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01fbf09f3c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precision score </a:t>
            </a:r>
            <a:endParaRPr/>
          </a:p>
          <a:p>
            <a:pPr marL="0" lvl="0" indent="0" algn="l" rtl="0">
              <a:spcBef>
                <a:spcPts val="0"/>
              </a:spcBef>
              <a:spcAft>
                <a:spcPts val="0"/>
              </a:spcAft>
              <a:buNone/>
            </a:pPr>
            <a:r>
              <a:rPr lang="en"/>
              <a:t>Knn gave the best score in hcui </a:t>
            </a:r>
            <a:endParaRPr/>
          </a:p>
          <a:p>
            <a:pPr marL="0" lvl="0" indent="0" algn="l" rtl="0">
              <a:spcBef>
                <a:spcPts val="0"/>
              </a:spcBef>
              <a:spcAft>
                <a:spcPts val="0"/>
              </a:spcAft>
              <a:buNone/>
            </a:pPr>
            <a:r>
              <a:rPr lang="en"/>
              <a:t>In combined dataset dnn is highest </a:t>
            </a:r>
            <a:endParaRPr/>
          </a:p>
          <a:p>
            <a:pPr marL="0" lvl="0" indent="0" algn="l" rtl="0">
              <a:spcBef>
                <a:spcPts val="0"/>
              </a:spcBef>
              <a:spcAft>
                <a:spcPts val="0"/>
              </a:spcAft>
              <a:buNone/>
            </a:pPr>
            <a:r>
              <a:rPr lang="en"/>
              <a:t>Cardiovascular in svm 74 is highest </a:t>
            </a:r>
            <a:endParaRPr/>
          </a:p>
          <a:p>
            <a:pPr marL="0" lvl="0" indent="0" algn="l" rtl="0">
              <a:spcBef>
                <a:spcPts val="0"/>
              </a:spcBef>
              <a:spcAft>
                <a:spcPts val="0"/>
              </a:spcAft>
              <a:buNone/>
            </a:pPr>
            <a:r>
              <a:rPr lang="en"/>
              <a:t>In precision tree the score about from svm and knn is the highest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2.jp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2.jpg"/></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1.xml"/><Relationship Id="rId4" Type="http://schemas.openxmlformats.org/officeDocument/2006/relationships/image" Target="../media/image2.jpg"/></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5.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11.xml"/><Relationship Id="rId4" Type="http://schemas.openxmlformats.org/officeDocument/2006/relationships/image" Target="../media/image2.jp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11.xml"/><Relationship Id="rId4" Type="http://schemas.openxmlformats.org/officeDocument/2006/relationships/image" Target="../media/image2.jpg"/></Relationships>
</file>

<file path=ppt/slides/_rels/slide2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23.jpg"/></Relationships>
</file>

<file path=ppt/slides/_rels/slide2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gif"/></Relationships>
</file>

<file path=ppt/slides/_rels/slide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35.xml"/><Relationship Id="rId1" Type="http://schemas.openxmlformats.org/officeDocument/2006/relationships/slideLayout" Target="../slideLayouts/slideLayout11.xml"/><Relationship Id="rId6" Type="http://schemas.openxmlformats.org/officeDocument/2006/relationships/image" Target="../media/image2.jpg"/><Relationship Id="rId5" Type="http://schemas.openxmlformats.org/officeDocument/2006/relationships/image" Target="../media/image27.png"/><Relationship Id="rId4" Type="http://schemas.openxmlformats.org/officeDocument/2006/relationships/image" Target="../media/image26.png"/></Relationships>
</file>

<file path=ppt/slides/_rels/slide3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8" Type="http://schemas.openxmlformats.org/officeDocument/2006/relationships/hyperlink" Target="https://www.proquest.com/openview/fe06ab890e7545880e491df87b0cb791/1?pq-origsite=gscholar&amp;cbl=1626343" TargetMode="External"/><Relationship Id="rId3" Type="http://schemas.openxmlformats.org/officeDocument/2006/relationships/hyperlink" Target="http://ijhbr.com/pdf/94-101.pdf" TargetMode="External"/><Relationship Id="rId7" Type="http://schemas.openxmlformats.org/officeDocument/2006/relationships/hyperlink" Target="https://link.springer.com/article/10.1007/s42979-020-00365-y" TargetMode="External"/><Relationship Id="rId12" Type="http://schemas.openxmlformats.org/officeDocument/2006/relationships/image" Target="../media/image2.jpg"/><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hyperlink" Target="https://www.researchgate.net/publication/348605215_Heart_disease_prediction_using_machine_learning_techniques" TargetMode="External"/><Relationship Id="rId11" Type="http://schemas.openxmlformats.org/officeDocument/2006/relationships/hyperlink" Target="https://link.springer.com/article/10.1007/s00521-016-2604-1" TargetMode="External"/><Relationship Id="rId5" Type="http://schemas.openxmlformats.org/officeDocument/2006/relationships/hyperlink" Target="https://www.researchgate.net/scientific-contributions/Bhartendu-Sharma-2188435787" TargetMode="External"/><Relationship Id="rId10" Type="http://schemas.openxmlformats.org/officeDocument/2006/relationships/hyperlink" Target="https://www.sciencedirect.com/science/article/pii/S1532046419301765" TargetMode="External"/><Relationship Id="rId4" Type="http://schemas.openxmlformats.org/officeDocument/2006/relationships/hyperlink" Target="https://www.researchgate.net/scientific-contributions/Apurv-Garg-2188492571" TargetMode="External"/><Relationship Id="rId9" Type="http://schemas.openxmlformats.org/officeDocument/2006/relationships/hyperlink" Target="https://www.sciencedirect.com/science/article/pii/S1532046419301765#!"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www.proquest.com/indexingvolumeissuelinkhandler/1626343/International+Journal+of+Advanced+Computer+Research/02018Y09Y01$23Sep+2018$3b++Vol.+8+$2838$29/8/38" TargetMode="External"/><Relationship Id="rId13" Type="http://schemas.openxmlformats.org/officeDocument/2006/relationships/hyperlink" Target="https://dataaspirant.com/svm-kernels/#t-1608054630734" TargetMode="External"/><Relationship Id="rId18" Type="http://schemas.openxmlformats.org/officeDocument/2006/relationships/hyperlink" Target="https://builtin.com/data-science/random-forest-algorithm" TargetMode="External"/><Relationship Id="rId3" Type="http://schemas.openxmlformats.org/officeDocument/2006/relationships/hyperlink" Target="http://citeseerx.ist.psu.edu/viewdoc/download?doi=10.1.1.401.7117&amp;rep=rep1&amp;type=pdf" TargetMode="External"/><Relationship Id="rId7" Type="http://schemas.openxmlformats.org/officeDocument/2006/relationships/hyperlink" Target="https://www.proquest.com/pubidlinkhandler/sng/pubtitle/International+Journal+of+Advanced+Computer+Research/$N/1626343/OpenView/2130761790/$B/3E27FB5D929C44CBPQ/1" TargetMode="External"/><Relationship Id="rId12" Type="http://schemas.openxmlformats.org/officeDocument/2006/relationships/hyperlink" Target="https://dataaspirant.com/author/saumya-awasthi/" TargetMode="External"/><Relationship Id="rId17" Type="http://schemas.openxmlformats.org/officeDocument/2006/relationships/hyperlink" Target="https://www.kdnuggets.com/2020/01/decision-tree-algorithm-explained.html" TargetMode="External"/><Relationship Id="rId2" Type="http://schemas.openxmlformats.org/officeDocument/2006/relationships/notesSlide" Target="../notesSlides/notesSlide38.xml"/><Relationship Id="rId16" Type="http://schemas.openxmlformats.org/officeDocument/2006/relationships/hyperlink" Target="https://www.kdnuggets.com/author/nagesh-chauhan" TargetMode="External"/><Relationship Id="rId20" Type="http://schemas.openxmlformats.org/officeDocument/2006/relationships/image" Target="../media/image2.jpg"/><Relationship Id="rId1" Type="http://schemas.openxmlformats.org/officeDocument/2006/relationships/slideLayout" Target="../slideLayouts/slideLayout3.xml"/><Relationship Id="rId6" Type="http://schemas.openxmlformats.org/officeDocument/2006/relationships/hyperlink" Target="https://www.proquest.com/openview/fe06ab890e7545880e491df87b0cb791/1?pq-origsite=gscholar&amp;cbl=1626343" TargetMode="External"/><Relationship Id="rId11" Type="http://schemas.openxmlformats.org/officeDocument/2006/relationships/hyperlink" Target="https://www.kaggle.com/ronitf/heart-disease-uci/metadata" TargetMode="External"/><Relationship Id="rId5" Type="http://schemas.openxmlformats.org/officeDocument/2006/relationships/hyperlink" Target="https://www.proquest.com/indexinglinkhandler/sng/au/Choudhary,+Kavita/$N" TargetMode="External"/><Relationship Id="rId15" Type="http://schemas.openxmlformats.org/officeDocument/2006/relationships/hyperlink" Target="https://dataaspirant.com/category/machine-learning-2/" TargetMode="External"/><Relationship Id="rId10" Type="http://schemas.openxmlformats.org/officeDocument/2006/relationships/hyperlink" Target="https://www.researchgate.net/publication/325116774_Heart_disease_prediction_using_machine_learning_techniques_A_survey" TargetMode="External"/><Relationship Id="rId19" Type="http://schemas.openxmlformats.org/officeDocument/2006/relationships/hyperlink" Target="https://builtin.com/expert-contributors" TargetMode="External"/><Relationship Id="rId4" Type="http://schemas.openxmlformats.org/officeDocument/2006/relationships/hyperlink" Target="https://www.proquest.com/indexinglinkhandler/sng/au/Dubey,+Animesh+Kumar/$N" TargetMode="External"/><Relationship Id="rId9" Type="http://schemas.openxmlformats.org/officeDocument/2006/relationships/hyperlink" Target="https://iopscience.iop.org/article/10.1088/1757-899X/1022/1/012072/meta" TargetMode="External"/><Relationship Id="rId14" Type="http://schemas.openxmlformats.org/officeDocument/2006/relationships/hyperlink" Target="https://dataaspirant.com/category/data-science-2/"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www.analyticsvidhya.com/blog/2021/05/classification-algorithms-in-python-heart-attack-prediction-and-analysis/" TargetMode="External"/><Relationship Id="rId13" Type="http://schemas.openxmlformats.org/officeDocument/2006/relationships/hyperlink" Target="https://www.kdnuggets.com/2020/11/most-popular-distance-metrics-knn.html" TargetMode="External"/><Relationship Id="rId3" Type="http://schemas.openxmlformats.org/officeDocument/2006/relationships/hyperlink" Target="https://machinelearningmastery.com/author/jasonb/" TargetMode="External"/><Relationship Id="rId7" Type="http://schemas.openxmlformats.org/officeDocument/2006/relationships/hyperlink" Target="https://machinelearningmastery.com/category/python-machine-learning/" TargetMode="External"/><Relationship Id="rId12" Type="http://schemas.openxmlformats.org/officeDocument/2006/relationships/hyperlink" Target="https://www.linkedin.com/in/sarang-gokte-18abb415b/?originalSubdomain=in" TargetMode="External"/><Relationship Id="rId17" Type="http://schemas.openxmlformats.org/officeDocument/2006/relationships/image" Target="../media/image2.jpg"/><Relationship Id="rId2" Type="http://schemas.openxmlformats.org/officeDocument/2006/relationships/notesSlide" Target="../notesSlides/notesSlide39.xml"/><Relationship Id="rId16" Type="http://schemas.openxmlformats.org/officeDocument/2006/relationships/hyperlink" Target="https://www.datacamp.com/community/tutorials/xgboost-in-python" TargetMode="External"/><Relationship Id="rId1" Type="http://schemas.openxmlformats.org/officeDocument/2006/relationships/slideLayout" Target="../slideLayouts/slideLayout3.xml"/><Relationship Id="rId6" Type="http://schemas.openxmlformats.org/officeDocument/2006/relationships/hyperlink" Target="https://machinelearningmastery.com/multinomial-logistic-regression-with-python/" TargetMode="External"/><Relationship Id="rId11" Type="http://schemas.openxmlformats.org/officeDocument/2006/relationships/hyperlink" Target="https://datahack.analyticsvidhya.com/contest/data-science-blogathon-10/True/" TargetMode="External"/><Relationship Id="rId5" Type="http://schemas.openxmlformats.org/officeDocument/2006/relationships/hyperlink" Target="https://machinelearningmastery.com/category/deep-learning/" TargetMode="External"/><Relationship Id="rId15" Type="http://schemas.openxmlformats.org/officeDocument/2006/relationships/hyperlink" Target="https://machinelearningmastery.com/category/data-preparation/" TargetMode="External"/><Relationship Id="rId10" Type="http://schemas.openxmlformats.org/officeDocument/2006/relationships/hyperlink" Target="https://www.analyticsvidhya.com/blog/2021/07/heart-disease-prediction-using-knn-the-k-nearest-neighbours-algorithm/" TargetMode="External"/><Relationship Id="rId4" Type="http://schemas.openxmlformats.org/officeDocument/2006/relationships/hyperlink" Target="https://machinelearningmastery.com/tutorial-first-neural-network-python-keras/" TargetMode="External"/><Relationship Id="rId9" Type="http://schemas.openxmlformats.org/officeDocument/2006/relationships/hyperlink" Target="https://www.analyticsvidhya.com/blog/author/siddharth1698/" TargetMode="External"/><Relationship Id="rId14" Type="http://schemas.openxmlformats.org/officeDocument/2006/relationships/hyperlink" Target="https://machinelearningmastery.com/standardscaler-and-minmaxscaler-transforms-in-python/"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1.png"/><Relationship Id="rId4" Type="http://schemas.openxmlformats.org/officeDocument/2006/relationships/image" Target="../media/image6.png"/><Relationship Id="rId9" Type="http://schemas.openxmlformats.org/officeDocument/2006/relationships/image" Target="../media/image2.jpg"/></Relationships>
</file>

<file path=ppt/slides/_rels/slide40.xml.rels><?xml version="1.0" encoding="UTF-8" standalone="yes"?>
<Relationships xmlns="http://schemas.openxmlformats.org/package/2006/relationships"><Relationship Id="rId8" Type="http://schemas.openxmlformats.org/officeDocument/2006/relationships/hyperlink" Target="https://scholar.google.co.in/citations?user=XhVzw2EAAAAJ&amp;hl=en&amp;oi=sra" TargetMode="External"/><Relationship Id="rId13" Type="http://schemas.openxmlformats.org/officeDocument/2006/relationships/hyperlink" Target="https://www.kaggle.com/ronitf/heart-disease-uci/metadata" TargetMode="External"/><Relationship Id="rId3" Type="http://schemas.openxmlformats.org/officeDocument/2006/relationships/hyperlink" Target="https://www.kdnuggets.com/2017/02/stacking-models-imropved-predictions.html" TargetMode="External"/><Relationship Id="rId7" Type="http://schemas.openxmlformats.org/officeDocument/2006/relationships/hyperlink" Target="https://scholar.google.co.in/citations?user=gNWofAwAAAAJ&amp;hl=en&amp;oi=sra" TargetMode="External"/><Relationship Id="rId12" Type="http://schemas.openxmlformats.org/officeDocument/2006/relationships/hyperlink" Target="https://www.ijert.org/nrest-2020-volume-09-issue-04" TargetMode="External"/><Relationship Id="rId2" Type="http://schemas.openxmlformats.org/officeDocument/2006/relationships/notesSlide" Target="../notesSlides/notesSlide40.xml"/><Relationship Id="rId16" Type="http://schemas.openxmlformats.org/officeDocument/2006/relationships/image" Target="../media/image28.jpg"/><Relationship Id="rId1" Type="http://schemas.openxmlformats.org/officeDocument/2006/relationships/slideLayout" Target="../slideLayouts/slideLayout3.xml"/><Relationship Id="rId6" Type="http://schemas.openxmlformats.org/officeDocument/2006/relationships/hyperlink" Target="https://towardsdatascience.com/clearly-explained-4-types-of-machine-learning-algorithms-71304380c59a" TargetMode="External"/><Relationship Id="rId11" Type="http://schemas.openxmlformats.org/officeDocument/2006/relationships/hyperlink" Target="https://www.ijert.org/heart-disease-prediction-using-artificial-intelligence" TargetMode="External"/><Relationship Id="rId5" Type="http://schemas.openxmlformats.org/officeDocument/2006/relationships/hyperlink" Target="https://medium.datadriveninvestor.com/k-fold-cross-validation-6b8518070833" TargetMode="External"/><Relationship Id="rId15" Type="http://schemas.openxmlformats.org/officeDocument/2006/relationships/image" Target="../media/image2.jpg"/><Relationship Id="rId10" Type="http://schemas.openxmlformats.org/officeDocument/2006/relationships/hyperlink" Target="https://link.springer.com/journal/42979" TargetMode="External"/><Relationship Id="rId4" Type="http://schemas.openxmlformats.org/officeDocument/2006/relationships/hyperlink" Target="https://www.pluralsight.com/guides/finding-relationships-data-with-python" TargetMode="External"/><Relationship Id="rId9" Type="http://schemas.openxmlformats.org/officeDocument/2006/relationships/hyperlink" Target="https://link.springer.com/article/10.1007/s42979-020-00365-y" TargetMode="External"/><Relationship Id="rId14" Type="http://schemas.openxmlformats.org/officeDocument/2006/relationships/hyperlink" Target="https://www.kaggle.com/sulianova/cardiovascular-disease-dataset/activity"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comments" Target="../comments/commen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
        <p:cNvGrpSpPr/>
        <p:nvPr/>
      </p:nvGrpSpPr>
      <p:grpSpPr>
        <a:xfrm>
          <a:off x="0" y="0"/>
          <a:ext cx="0" cy="0"/>
          <a:chOff x="0" y="0"/>
          <a:chExt cx="0" cy="0"/>
        </a:xfrm>
      </p:grpSpPr>
      <p:sp>
        <p:nvSpPr>
          <p:cNvPr id="66" name="Google Shape;66;p13"/>
          <p:cNvSpPr txBox="1"/>
          <p:nvPr/>
        </p:nvSpPr>
        <p:spPr>
          <a:xfrm>
            <a:off x="389250" y="1930550"/>
            <a:ext cx="8520600" cy="626100"/>
          </a:xfrm>
          <a:prstGeom prst="rect">
            <a:avLst/>
          </a:prstGeom>
          <a:noFill/>
          <a:ln>
            <a:noFill/>
          </a:ln>
        </p:spPr>
        <p:txBody>
          <a:bodyPr spcFirstLastPara="1" wrap="square" lIns="91425" tIns="91425" rIns="91425" bIns="91425" anchor="t" anchorCtr="0">
            <a:normAutofit/>
          </a:bodyPr>
          <a:lstStyle/>
          <a:p>
            <a:pPr marL="0" lvl="0" indent="0" algn="ctr" rtl="0">
              <a:spcBef>
                <a:spcPts val="0"/>
              </a:spcBef>
              <a:spcAft>
                <a:spcPts val="0"/>
              </a:spcAft>
              <a:buNone/>
            </a:pPr>
            <a:r>
              <a:rPr lang="en" sz="2600" b="1" dirty="0">
                <a:solidFill>
                  <a:schemeClr val="accent1"/>
                </a:solidFill>
                <a:latin typeface="PT Sans Narrow"/>
                <a:ea typeface="PT Sans Narrow"/>
                <a:cs typeface="PT Sans Narrow"/>
                <a:sym typeface="PT Sans Narrow"/>
              </a:rPr>
              <a:t>MULTI-LEVEL MODEL STACKING FOR HEART DISEASE PREDICTION</a:t>
            </a:r>
            <a:endParaRPr sz="2400" b="1" dirty="0">
              <a:solidFill>
                <a:schemeClr val="accent1"/>
              </a:solidFill>
              <a:latin typeface="PT Sans Narrow"/>
              <a:ea typeface="PT Sans Narrow"/>
              <a:cs typeface="PT Sans Narrow"/>
              <a:sym typeface="PT Sans Narrow"/>
            </a:endParaRPr>
          </a:p>
        </p:txBody>
      </p:sp>
      <p:sp>
        <p:nvSpPr>
          <p:cNvPr id="69" name="Google Shape;69;p13"/>
          <p:cNvSpPr txBox="1"/>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endParaRPr sz="1000">
              <a:solidFill>
                <a:srgbClr val="5E696C"/>
              </a:solidFill>
              <a:latin typeface="Lato"/>
              <a:ea typeface="Lato"/>
              <a:cs typeface="Lato"/>
              <a:sym typeface="Lato"/>
            </a:endParaRPr>
          </a:p>
        </p:txBody>
      </p:sp>
      <p:sp>
        <p:nvSpPr>
          <p:cNvPr id="71" name="Google Shape;71;p13"/>
          <p:cNvSpPr txBox="1"/>
          <p:nvPr/>
        </p:nvSpPr>
        <p:spPr>
          <a:xfrm>
            <a:off x="2503350" y="249125"/>
            <a:ext cx="4436400" cy="46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500" b="1">
                <a:latin typeface="PT Sans Narrow"/>
                <a:ea typeface="PT Sans Narrow"/>
                <a:cs typeface="PT Sans Narrow"/>
                <a:sym typeface="PT Sans Narrow"/>
              </a:rPr>
              <a:t>PSG COLLEGE OF TECHNOLOGY</a:t>
            </a:r>
            <a:endParaRPr sz="2500" b="1">
              <a:latin typeface="PT Sans Narrow"/>
              <a:ea typeface="PT Sans Narrow"/>
              <a:cs typeface="PT Sans Narrow"/>
              <a:sym typeface="PT Sans Narrow"/>
            </a:endParaRPr>
          </a:p>
        </p:txBody>
      </p:sp>
      <p:pic>
        <p:nvPicPr>
          <p:cNvPr id="72" name="Google Shape;72;p13"/>
          <p:cNvPicPr preferRelativeResize="0"/>
          <p:nvPr/>
        </p:nvPicPr>
        <p:blipFill>
          <a:blip r:embed="rId3">
            <a:alphaModFix/>
          </a:blip>
          <a:stretch>
            <a:fillRect/>
          </a:stretch>
        </p:blipFill>
        <p:spPr>
          <a:xfrm flipH="1">
            <a:off x="2133375" y="249136"/>
            <a:ext cx="595375" cy="669775"/>
          </a:xfrm>
          <a:prstGeom prst="rect">
            <a:avLst/>
          </a:prstGeom>
          <a:noFill/>
          <a:ln>
            <a:noFill/>
          </a:ln>
        </p:spPr>
      </p:pic>
      <p:sp>
        <p:nvSpPr>
          <p:cNvPr id="74" name="Google Shape;74;p13"/>
          <p:cNvSpPr txBox="1"/>
          <p:nvPr/>
        </p:nvSpPr>
        <p:spPr>
          <a:xfrm>
            <a:off x="45388" y="4681000"/>
            <a:ext cx="1128000" cy="20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PT Sans Narrow"/>
                <a:ea typeface="PT Sans Narrow"/>
                <a:cs typeface="PT Sans Narrow"/>
                <a:sym typeface="PT Sans Narrow"/>
              </a:rPr>
              <a:t>03/01/2022</a:t>
            </a:r>
            <a:endParaRPr sz="1000">
              <a:latin typeface="PT Sans Narrow"/>
              <a:ea typeface="PT Sans Narrow"/>
              <a:cs typeface="PT Sans Narrow"/>
              <a:sym typeface="PT Sans Narrow"/>
            </a:endParaRPr>
          </a:p>
        </p:txBody>
      </p:sp>
      <p:pic>
        <p:nvPicPr>
          <p:cNvPr id="75" name="Google Shape;75;p13" descr="Free Vector | Doctor with stethoscope listening to huge heart beat ischemic  heart disease"/>
          <p:cNvPicPr preferRelativeResize="0"/>
          <p:nvPr/>
        </p:nvPicPr>
        <p:blipFill>
          <a:blip r:embed="rId4">
            <a:alphaModFix/>
          </a:blip>
          <a:stretch>
            <a:fillRect/>
          </a:stretch>
        </p:blipFill>
        <p:spPr>
          <a:xfrm>
            <a:off x="3588950" y="2586851"/>
            <a:ext cx="1809750" cy="1200150"/>
          </a:xfrm>
          <a:prstGeom prst="rect">
            <a:avLst/>
          </a:prstGeom>
          <a:noFill/>
          <a:ln>
            <a:noFill/>
          </a:ln>
        </p:spPr>
      </p:pic>
      <p:sp>
        <p:nvSpPr>
          <p:cNvPr id="76" name="Google Shape;76;p13"/>
          <p:cNvSpPr txBox="1"/>
          <p:nvPr/>
        </p:nvSpPr>
        <p:spPr>
          <a:xfrm>
            <a:off x="2993825" y="4708450"/>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77" name="Google Shape;77;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graphicFrame>
        <p:nvGraphicFramePr>
          <p:cNvPr id="186" name="Google Shape;186;p22"/>
          <p:cNvGraphicFramePr/>
          <p:nvPr/>
        </p:nvGraphicFramePr>
        <p:xfrm>
          <a:off x="141888" y="893938"/>
          <a:ext cx="8002475" cy="3355625"/>
        </p:xfrm>
        <a:graphic>
          <a:graphicData uri="http://schemas.openxmlformats.org/drawingml/2006/table">
            <a:tbl>
              <a:tblPr>
                <a:noFill/>
                <a:tableStyleId>{11CC532A-3448-4871-AFDB-45092213AA26}</a:tableStyleId>
              </a:tblPr>
              <a:tblGrid>
                <a:gridCol w="2711400">
                  <a:extLst>
                    <a:ext uri="{9D8B030D-6E8A-4147-A177-3AD203B41FA5}">
                      <a16:colId xmlns:a16="http://schemas.microsoft.com/office/drawing/2014/main" val="20000"/>
                    </a:ext>
                  </a:extLst>
                </a:gridCol>
                <a:gridCol w="912050">
                  <a:extLst>
                    <a:ext uri="{9D8B030D-6E8A-4147-A177-3AD203B41FA5}">
                      <a16:colId xmlns:a16="http://schemas.microsoft.com/office/drawing/2014/main" val="20001"/>
                    </a:ext>
                  </a:extLst>
                </a:gridCol>
                <a:gridCol w="858050">
                  <a:extLst>
                    <a:ext uri="{9D8B030D-6E8A-4147-A177-3AD203B41FA5}">
                      <a16:colId xmlns:a16="http://schemas.microsoft.com/office/drawing/2014/main" val="20002"/>
                    </a:ext>
                  </a:extLst>
                </a:gridCol>
                <a:gridCol w="814400">
                  <a:extLst>
                    <a:ext uri="{9D8B030D-6E8A-4147-A177-3AD203B41FA5}">
                      <a16:colId xmlns:a16="http://schemas.microsoft.com/office/drawing/2014/main" val="20003"/>
                    </a:ext>
                  </a:extLst>
                </a:gridCol>
                <a:gridCol w="883325">
                  <a:extLst>
                    <a:ext uri="{9D8B030D-6E8A-4147-A177-3AD203B41FA5}">
                      <a16:colId xmlns:a16="http://schemas.microsoft.com/office/drawing/2014/main" val="20004"/>
                    </a:ext>
                  </a:extLst>
                </a:gridCol>
                <a:gridCol w="928425">
                  <a:extLst>
                    <a:ext uri="{9D8B030D-6E8A-4147-A177-3AD203B41FA5}">
                      <a16:colId xmlns:a16="http://schemas.microsoft.com/office/drawing/2014/main" val="20005"/>
                    </a:ext>
                  </a:extLst>
                </a:gridCol>
                <a:gridCol w="894825">
                  <a:extLst>
                    <a:ext uri="{9D8B030D-6E8A-4147-A177-3AD203B41FA5}">
                      <a16:colId xmlns:a16="http://schemas.microsoft.com/office/drawing/2014/main" val="20006"/>
                    </a:ext>
                  </a:extLst>
                </a:gridCol>
              </a:tblGrid>
              <a:tr h="87632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DATASET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KNN</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SVM</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NB</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DNN</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LR</a:t>
                      </a:r>
                      <a:endParaRPr sz="1600" b="1">
                        <a:latin typeface="Times New Roman"/>
                        <a:ea typeface="Times New Roman"/>
                        <a:cs typeface="Times New Roman"/>
                        <a:sym typeface="Times New Roman"/>
                      </a:endParaRPr>
                    </a:p>
                  </a:txBody>
                  <a:tcPr marL="91425" marR="91425" marT="91425" marB="91425">
                    <a:solidFill>
                      <a:schemeClr val="dk1"/>
                    </a:solidFill>
                  </a:tcPr>
                </a:tc>
                <a:extLst>
                  <a:ext uri="{0D108BD9-81ED-4DB2-BD59-A6C34878D82A}">
                    <a16:rowId xmlns:a16="http://schemas.microsoft.com/office/drawing/2014/main" val="10000"/>
                  </a:ext>
                </a:extLst>
              </a:tr>
              <a:tr h="794875">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Heart Disease UCI (303)</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83.6%</a:t>
                      </a:r>
                      <a:endParaRPr sz="1600">
                        <a:solidFill>
                          <a:srgbClr val="292929"/>
                        </a:solidFill>
                        <a:latin typeface="Times New Roman"/>
                        <a:ea typeface="Times New Roman"/>
                        <a:cs typeface="Times New Roman"/>
                        <a:sym typeface="Times New Roman"/>
                      </a:endParaRPr>
                    </a:p>
                  </a:txBody>
                  <a:tcPr marL="91425" marR="91425" marT="91425" marB="91425">
                    <a:solidFill>
                      <a:schemeClr val="lt1"/>
                    </a:solidFill>
                  </a:tcPr>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99.3%</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79.3%</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87.2%</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83.6%</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87.2%</a:t>
                      </a:r>
                      <a:endParaRPr sz="16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r h="7525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Combined Dataset (1221)</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74.5%</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69.3%</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65.3%</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62.6%</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67.5%</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68.5%</a:t>
                      </a:r>
                      <a:endParaRPr sz="16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r h="931925">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Cardiovascular Disease Dataset (70000)</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61.2%</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40.7%</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54.2%</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75.9%</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52.2%</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66.2%</a:t>
                      </a:r>
                      <a:endParaRPr sz="16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3"/>
                  </a:ext>
                </a:extLst>
              </a:tr>
            </a:tbl>
          </a:graphicData>
        </a:graphic>
      </p:graphicFrame>
      <p:sp>
        <p:nvSpPr>
          <p:cNvPr id="187" name="Google Shape;187;p22"/>
          <p:cNvSpPr txBox="1"/>
          <p:nvPr/>
        </p:nvSpPr>
        <p:spPr>
          <a:xfrm>
            <a:off x="305838" y="15150"/>
            <a:ext cx="85323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200" b="1">
                <a:solidFill>
                  <a:schemeClr val="accent1"/>
                </a:solidFill>
                <a:latin typeface="PT Sans Narrow"/>
                <a:ea typeface="PT Sans Narrow"/>
                <a:cs typeface="PT Sans Narrow"/>
                <a:sym typeface="PT Sans Narrow"/>
              </a:rPr>
              <a:t>RECALL SCORE FOR ALGORITHMS</a:t>
            </a:r>
            <a:endParaRPr sz="3200">
              <a:solidFill>
                <a:srgbClr val="FF9900"/>
              </a:solidFill>
              <a:latin typeface="Open Sans"/>
              <a:ea typeface="Open Sans"/>
              <a:cs typeface="Open Sans"/>
              <a:sym typeface="Open Sans"/>
            </a:endParaRPr>
          </a:p>
        </p:txBody>
      </p:sp>
      <p:pic>
        <p:nvPicPr>
          <p:cNvPr id="188" name="Google Shape;188;p22"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
        <p:nvSpPr>
          <p:cNvPr id="189" name="Google Shape;189;p22"/>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190" name="Google Shape;190;p22"/>
          <p:cNvSpPr txBox="1"/>
          <p:nvPr/>
        </p:nvSpPr>
        <p:spPr>
          <a:xfrm>
            <a:off x="271250" y="4380000"/>
            <a:ext cx="8639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                     For recall score Support vector machine(</a:t>
            </a:r>
            <a:r>
              <a:rPr lang="en" b="1">
                <a:latin typeface="Open Sans"/>
                <a:ea typeface="Open Sans"/>
                <a:cs typeface="Open Sans"/>
                <a:sym typeface="Open Sans"/>
              </a:rPr>
              <a:t>SVM</a:t>
            </a:r>
            <a:r>
              <a:rPr lang="en">
                <a:latin typeface="Open Sans"/>
                <a:ea typeface="Open Sans"/>
                <a:cs typeface="Open Sans"/>
                <a:sym typeface="Open Sans"/>
              </a:rPr>
              <a:t>) and K-Nearest Neighbor (</a:t>
            </a:r>
            <a:r>
              <a:rPr lang="en" b="1">
                <a:latin typeface="Open Sans"/>
                <a:ea typeface="Open Sans"/>
                <a:cs typeface="Open Sans"/>
                <a:sym typeface="Open Sans"/>
              </a:rPr>
              <a:t>KNN</a:t>
            </a:r>
            <a:r>
              <a:rPr lang="en">
                <a:latin typeface="Open Sans"/>
                <a:ea typeface="Open Sans"/>
                <a:cs typeface="Open Sans"/>
                <a:sym typeface="Open Sans"/>
              </a:rPr>
              <a:t>) and Naive Bayes high recall score</a:t>
            </a:r>
            <a:endParaRPr>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graphicFrame>
        <p:nvGraphicFramePr>
          <p:cNvPr id="195" name="Google Shape;195;p23"/>
          <p:cNvGraphicFramePr/>
          <p:nvPr/>
        </p:nvGraphicFramePr>
        <p:xfrm>
          <a:off x="141888" y="893925"/>
          <a:ext cx="7981000" cy="3355625"/>
        </p:xfrm>
        <a:graphic>
          <a:graphicData uri="http://schemas.openxmlformats.org/drawingml/2006/table">
            <a:tbl>
              <a:tblPr>
                <a:noFill/>
                <a:tableStyleId>{11CC532A-3448-4871-AFDB-45092213AA26}</a:tableStyleId>
              </a:tblPr>
              <a:tblGrid>
                <a:gridCol w="2582850">
                  <a:extLst>
                    <a:ext uri="{9D8B030D-6E8A-4147-A177-3AD203B41FA5}">
                      <a16:colId xmlns:a16="http://schemas.microsoft.com/office/drawing/2014/main" val="20000"/>
                    </a:ext>
                  </a:extLst>
                </a:gridCol>
                <a:gridCol w="922725">
                  <a:extLst>
                    <a:ext uri="{9D8B030D-6E8A-4147-A177-3AD203B41FA5}">
                      <a16:colId xmlns:a16="http://schemas.microsoft.com/office/drawing/2014/main" val="20001"/>
                    </a:ext>
                  </a:extLst>
                </a:gridCol>
                <a:gridCol w="920900">
                  <a:extLst>
                    <a:ext uri="{9D8B030D-6E8A-4147-A177-3AD203B41FA5}">
                      <a16:colId xmlns:a16="http://schemas.microsoft.com/office/drawing/2014/main" val="20002"/>
                    </a:ext>
                  </a:extLst>
                </a:gridCol>
                <a:gridCol w="869400">
                  <a:extLst>
                    <a:ext uri="{9D8B030D-6E8A-4147-A177-3AD203B41FA5}">
                      <a16:colId xmlns:a16="http://schemas.microsoft.com/office/drawing/2014/main" val="20003"/>
                    </a:ext>
                  </a:extLst>
                </a:gridCol>
                <a:gridCol w="851150">
                  <a:extLst>
                    <a:ext uri="{9D8B030D-6E8A-4147-A177-3AD203B41FA5}">
                      <a16:colId xmlns:a16="http://schemas.microsoft.com/office/drawing/2014/main" val="20004"/>
                    </a:ext>
                  </a:extLst>
                </a:gridCol>
                <a:gridCol w="939150">
                  <a:extLst>
                    <a:ext uri="{9D8B030D-6E8A-4147-A177-3AD203B41FA5}">
                      <a16:colId xmlns:a16="http://schemas.microsoft.com/office/drawing/2014/main" val="20005"/>
                    </a:ext>
                  </a:extLst>
                </a:gridCol>
                <a:gridCol w="894825">
                  <a:extLst>
                    <a:ext uri="{9D8B030D-6E8A-4147-A177-3AD203B41FA5}">
                      <a16:colId xmlns:a16="http://schemas.microsoft.com/office/drawing/2014/main" val="20006"/>
                    </a:ext>
                  </a:extLst>
                </a:gridCol>
              </a:tblGrid>
              <a:tr h="87632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DATASET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KNN</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SVM</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NB</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DNN</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   LR</a:t>
                      </a:r>
                      <a:endParaRPr sz="1600" b="1">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794875">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Heart Disease UCI (303)</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82.3%</a:t>
                      </a:r>
                      <a:endParaRPr sz="1600">
                        <a:solidFill>
                          <a:srgbClr val="292929"/>
                        </a:solidFill>
                        <a:latin typeface="Times New Roman"/>
                        <a:ea typeface="Times New Roman"/>
                        <a:cs typeface="Times New Roman"/>
                        <a:sym typeface="Times New Roman"/>
                      </a:endParaRPr>
                    </a:p>
                  </a:txBody>
                  <a:tcPr marL="91425" marR="91425" marT="91425" marB="91425">
                    <a:solidFill>
                      <a:schemeClr val="lt1"/>
                    </a:solidFill>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84.9%</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78.6%</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82.4%</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81.3%</a:t>
                      </a:r>
                      <a:endParaRPr sz="1600">
                        <a:solidFill>
                          <a:srgbClr val="292929"/>
                        </a:solidFill>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87.2%</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7525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Combined Dataset (1221)</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73.1%</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70.7%</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68.4%</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67%</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50%</a:t>
                      </a:r>
                      <a:endParaRPr sz="1600">
                        <a:solidFill>
                          <a:srgbClr val="292929"/>
                        </a:solidFill>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68.5%</a:t>
                      </a:r>
                      <a:endParaRPr sz="1600">
                        <a:solidFill>
                          <a:srgbClr val="292929"/>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931925">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Cardiovascular Disease Dataset (70000)</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65.6%</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70.7%</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55.1%</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23%</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68.9%</a:t>
                      </a:r>
                      <a:endParaRPr sz="1600">
                        <a:solidFill>
                          <a:srgbClr val="292929"/>
                        </a:solidFill>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68.4%</a:t>
                      </a:r>
                      <a:endParaRPr sz="1600">
                        <a:solidFill>
                          <a:srgbClr val="292929"/>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96" name="Google Shape;196;p23"/>
          <p:cNvSpPr txBox="1"/>
          <p:nvPr/>
        </p:nvSpPr>
        <p:spPr>
          <a:xfrm>
            <a:off x="305850" y="96250"/>
            <a:ext cx="85323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200" b="1">
                <a:solidFill>
                  <a:schemeClr val="accent1"/>
                </a:solidFill>
                <a:latin typeface="PT Sans Narrow"/>
                <a:ea typeface="PT Sans Narrow"/>
                <a:cs typeface="PT Sans Narrow"/>
                <a:sym typeface="PT Sans Narrow"/>
              </a:rPr>
              <a:t>F1 SCORE FOR ALGORITHMS</a:t>
            </a:r>
            <a:endParaRPr sz="3200">
              <a:solidFill>
                <a:srgbClr val="FF9900"/>
              </a:solidFill>
              <a:latin typeface="Open Sans"/>
              <a:ea typeface="Open Sans"/>
              <a:cs typeface="Open Sans"/>
              <a:sym typeface="Open Sans"/>
            </a:endParaRPr>
          </a:p>
        </p:txBody>
      </p:sp>
      <p:pic>
        <p:nvPicPr>
          <p:cNvPr id="197" name="Google Shape;197;p23"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
        <p:nvSpPr>
          <p:cNvPr id="198" name="Google Shape;198;p23"/>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199" name="Google Shape;199;p23"/>
          <p:cNvSpPr txBox="1"/>
          <p:nvPr/>
        </p:nvSpPr>
        <p:spPr>
          <a:xfrm>
            <a:off x="321475" y="4309700"/>
            <a:ext cx="8267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                     Consider the datasets, each dataset gave high f1 score using different algorithms</a:t>
            </a:r>
            <a:endParaRPr>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4"/>
          <p:cNvSpPr txBox="1"/>
          <p:nvPr/>
        </p:nvSpPr>
        <p:spPr>
          <a:xfrm>
            <a:off x="2241300" y="46550"/>
            <a:ext cx="46614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200" b="1">
                <a:solidFill>
                  <a:schemeClr val="accent1"/>
                </a:solidFill>
                <a:latin typeface="PT Sans Narrow"/>
                <a:ea typeface="PT Sans Narrow"/>
                <a:cs typeface="PT Sans Narrow"/>
                <a:sym typeface="PT Sans Narrow"/>
              </a:rPr>
              <a:t>  SUPPORT VECTOR MACHINE</a:t>
            </a:r>
            <a:endParaRPr/>
          </a:p>
        </p:txBody>
      </p:sp>
      <p:pic>
        <p:nvPicPr>
          <p:cNvPr id="205" name="Google Shape;205;p24"/>
          <p:cNvPicPr preferRelativeResize="0"/>
          <p:nvPr/>
        </p:nvPicPr>
        <p:blipFill rotWithShape="1">
          <a:blip r:embed="rId3">
            <a:alphaModFix/>
          </a:blip>
          <a:srcRect l="5908" t="19244"/>
          <a:stretch/>
        </p:blipFill>
        <p:spPr>
          <a:xfrm>
            <a:off x="881675" y="1544425"/>
            <a:ext cx="7662175" cy="2699325"/>
          </a:xfrm>
          <a:prstGeom prst="rect">
            <a:avLst/>
          </a:prstGeom>
          <a:noFill/>
          <a:ln>
            <a:noFill/>
          </a:ln>
        </p:spPr>
      </p:pic>
      <p:pic>
        <p:nvPicPr>
          <p:cNvPr id="206" name="Google Shape;206;p24"/>
          <p:cNvPicPr preferRelativeResize="0"/>
          <p:nvPr/>
        </p:nvPicPr>
        <p:blipFill rotWithShape="1">
          <a:blip r:embed="rId4">
            <a:alphaModFix/>
          </a:blip>
          <a:srcRect b="61384"/>
          <a:stretch/>
        </p:blipFill>
        <p:spPr>
          <a:xfrm>
            <a:off x="881675" y="757238"/>
            <a:ext cx="6466900" cy="753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5"/>
          <p:cNvSpPr txBox="1"/>
          <p:nvPr/>
        </p:nvSpPr>
        <p:spPr>
          <a:xfrm>
            <a:off x="1576350" y="0"/>
            <a:ext cx="59913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400" b="1">
                <a:solidFill>
                  <a:schemeClr val="accent1"/>
                </a:solidFill>
                <a:latin typeface="PT Sans Narrow"/>
                <a:ea typeface="PT Sans Narrow"/>
                <a:cs typeface="PT Sans Narrow"/>
                <a:sym typeface="PT Sans Narrow"/>
              </a:rPr>
              <a:t>HEART DISEASE UCI (303 INSTANCES)</a:t>
            </a:r>
            <a:endParaRPr sz="3400" b="1">
              <a:solidFill>
                <a:schemeClr val="accent1"/>
              </a:solidFill>
              <a:latin typeface="PT Sans Narrow"/>
              <a:ea typeface="PT Sans Narrow"/>
              <a:cs typeface="PT Sans Narrow"/>
              <a:sym typeface="PT Sans Narrow"/>
            </a:endParaRPr>
          </a:p>
        </p:txBody>
      </p:sp>
      <p:sp>
        <p:nvSpPr>
          <p:cNvPr id="212" name="Google Shape;212;p25"/>
          <p:cNvSpPr txBox="1"/>
          <p:nvPr/>
        </p:nvSpPr>
        <p:spPr>
          <a:xfrm>
            <a:off x="3072000" y="4804800"/>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pic>
        <p:nvPicPr>
          <p:cNvPr id="213" name="Google Shape;213;p25"/>
          <p:cNvPicPr preferRelativeResize="0"/>
          <p:nvPr/>
        </p:nvPicPr>
        <p:blipFill>
          <a:blip r:embed="rId3">
            <a:alphaModFix/>
          </a:blip>
          <a:stretch>
            <a:fillRect/>
          </a:stretch>
        </p:blipFill>
        <p:spPr>
          <a:xfrm>
            <a:off x="1894275" y="632875"/>
            <a:ext cx="5355450" cy="4224026"/>
          </a:xfrm>
          <a:prstGeom prst="rect">
            <a:avLst/>
          </a:prstGeom>
          <a:noFill/>
          <a:ln>
            <a:noFill/>
          </a:ln>
        </p:spPr>
      </p:pic>
      <p:pic>
        <p:nvPicPr>
          <p:cNvPr id="214" name="Google Shape;214;p25" descr="Free Vector | Doctor with stethoscope listening to huge heart beat ischemic  heart disease"/>
          <p:cNvPicPr preferRelativeResize="0"/>
          <p:nvPr/>
        </p:nvPicPr>
        <p:blipFill>
          <a:blip r:embed="rId4">
            <a:alphaModFix/>
          </a:blip>
          <a:stretch>
            <a:fillRect/>
          </a:stretch>
        </p:blipFill>
        <p:spPr>
          <a:xfrm>
            <a:off x="8244725" y="96252"/>
            <a:ext cx="776425" cy="514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6"/>
          <p:cNvSpPr txBox="1"/>
          <p:nvPr/>
        </p:nvSpPr>
        <p:spPr>
          <a:xfrm>
            <a:off x="1378788" y="-300"/>
            <a:ext cx="63864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400" b="1">
                <a:solidFill>
                  <a:schemeClr val="accent1"/>
                </a:solidFill>
                <a:latin typeface="PT Sans Narrow"/>
                <a:ea typeface="PT Sans Narrow"/>
                <a:cs typeface="PT Sans Narrow"/>
                <a:sym typeface="PT Sans Narrow"/>
              </a:rPr>
              <a:t>COMBINED DATASET (1221 INSTANCES)</a:t>
            </a:r>
            <a:endParaRPr sz="3400" b="1">
              <a:solidFill>
                <a:schemeClr val="accent1"/>
              </a:solidFill>
              <a:latin typeface="PT Sans Narrow"/>
              <a:ea typeface="PT Sans Narrow"/>
              <a:cs typeface="PT Sans Narrow"/>
              <a:sym typeface="PT Sans Narrow"/>
            </a:endParaRPr>
          </a:p>
        </p:txBody>
      </p:sp>
      <p:sp>
        <p:nvSpPr>
          <p:cNvPr id="220" name="Google Shape;220;p26"/>
          <p:cNvSpPr txBox="1"/>
          <p:nvPr/>
        </p:nvSpPr>
        <p:spPr>
          <a:xfrm>
            <a:off x="3072000" y="4804800"/>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pic>
        <p:nvPicPr>
          <p:cNvPr id="221" name="Google Shape;221;p26"/>
          <p:cNvPicPr preferRelativeResize="0"/>
          <p:nvPr/>
        </p:nvPicPr>
        <p:blipFill>
          <a:blip r:embed="rId3">
            <a:alphaModFix/>
          </a:blip>
          <a:stretch>
            <a:fillRect/>
          </a:stretch>
        </p:blipFill>
        <p:spPr>
          <a:xfrm>
            <a:off x="2169293" y="707700"/>
            <a:ext cx="4805408" cy="4097101"/>
          </a:xfrm>
          <a:prstGeom prst="rect">
            <a:avLst/>
          </a:prstGeom>
          <a:noFill/>
          <a:ln>
            <a:noFill/>
          </a:ln>
        </p:spPr>
      </p:pic>
      <p:pic>
        <p:nvPicPr>
          <p:cNvPr id="222" name="Google Shape;222;p26" descr="Free Vector | Doctor with stethoscope listening to huge heart beat ischemic  heart disease"/>
          <p:cNvPicPr preferRelativeResize="0"/>
          <p:nvPr/>
        </p:nvPicPr>
        <p:blipFill>
          <a:blip r:embed="rId4">
            <a:alphaModFix/>
          </a:blip>
          <a:stretch>
            <a:fillRect/>
          </a:stretch>
        </p:blipFill>
        <p:spPr>
          <a:xfrm>
            <a:off x="8244725" y="96252"/>
            <a:ext cx="776425" cy="514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7"/>
          <p:cNvSpPr txBox="1"/>
          <p:nvPr/>
        </p:nvSpPr>
        <p:spPr>
          <a:xfrm>
            <a:off x="3072000" y="4804800"/>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pic>
        <p:nvPicPr>
          <p:cNvPr id="228" name="Google Shape;228;p27"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
        <p:nvSpPr>
          <p:cNvPr id="229" name="Google Shape;229;p27"/>
          <p:cNvSpPr txBox="1"/>
          <p:nvPr/>
        </p:nvSpPr>
        <p:spPr>
          <a:xfrm>
            <a:off x="472825" y="96250"/>
            <a:ext cx="77046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400" b="1">
                <a:solidFill>
                  <a:schemeClr val="accent1"/>
                </a:solidFill>
                <a:latin typeface="PT Sans Narrow"/>
                <a:ea typeface="PT Sans Narrow"/>
                <a:cs typeface="PT Sans Narrow"/>
                <a:sym typeface="PT Sans Narrow"/>
              </a:rPr>
              <a:t>CARDIOVASCULAR DATASET (70000 INSTANCES)</a:t>
            </a:r>
            <a:endParaRPr sz="3400">
              <a:solidFill>
                <a:schemeClr val="accent1"/>
              </a:solidFill>
              <a:latin typeface="PT Sans Narrow"/>
              <a:ea typeface="PT Sans Narrow"/>
              <a:cs typeface="PT Sans Narrow"/>
              <a:sym typeface="PT Sans Narrow"/>
            </a:endParaRPr>
          </a:p>
        </p:txBody>
      </p:sp>
      <p:pic>
        <p:nvPicPr>
          <p:cNvPr id="230" name="Google Shape;230;p27" title="Points scored"/>
          <p:cNvPicPr preferRelativeResize="0"/>
          <p:nvPr/>
        </p:nvPicPr>
        <p:blipFill>
          <a:blip r:embed="rId4">
            <a:alphaModFix/>
          </a:blip>
          <a:stretch>
            <a:fillRect/>
          </a:stretch>
        </p:blipFill>
        <p:spPr>
          <a:xfrm>
            <a:off x="1583525" y="956650"/>
            <a:ext cx="5976954" cy="3695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p28"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
        <p:nvSpPr>
          <p:cNvPr id="236" name="Google Shape;236;p28"/>
          <p:cNvSpPr txBox="1"/>
          <p:nvPr/>
        </p:nvSpPr>
        <p:spPr>
          <a:xfrm>
            <a:off x="615750" y="175200"/>
            <a:ext cx="79125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latin typeface="Times New Roman"/>
                <a:ea typeface="Times New Roman"/>
                <a:cs typeface="Times New Roman"/>
                <a:sym typeface="Times New Roman"/>
              </a:rPr>
              <a:t>“One is weak, together is strong, learning from past is the best ”</a:t>
            </a:r>
            <a:endParaRPr sz="1600">
              <a:latin typeface="Times New Roman"/>
              <a:ea typeface="Times New Roman"/>
              <a:cs typeface="Times New Roman"/>
              <a:sym typeface="Times New Roman"/>
            </a:endParaRPr>
          </a:p>
        </p:txBody>
      </p:sp>
      <p:sp>
        <p:nvSpPr>
          <p:cNvPr id="237" name="Google Shape;237;p28"/>
          <p:cNvSpPr txBox="1"/>
          <p:nvPr/>
        </p:nvSpPr>
        <p:spPr>
          <a:xfrm>
            <a:off x="2528250" y="536838"/>
            <a:ext cx="48669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000" b="1">
                <a:solidFill>
                  <a:schemeClr val="accent1"/>
                </a:solidFill>
                <a:latin typeface="PT Sans Narrow"/>
                <a:ea typeface="PT Sans Narrow"/>
                <a:cs typeface="PT Sans Narrow"/>
                <a:sym typeface="PT Sans Narrow"/>
              </a:rPr>
              <a:t> ENSEMBLED TECHNIQUE</a:t>
            </a:r>
            <a:endParaRPr sz="1800" b="1">
              <a:latin typeface="PT Sans Narrow"/>
              <a:ea typeface="PT Sans Narrow"/>
              <a:cs typeface="PT Sans Narrow"/>
              <a:sym typeface="PT Sans Narrow"/>
            </a:endParaRPr>
          </a:p>
        </p:txBody>
      </p:sp>
      <p:cxnSp>
        <p:nvCxnSpPr>
          <p:cNvPr id="238" name="Google Shape;238;p28"/>
          <p:cNvCxnSpPr/>
          <p:nvPr/>
        </p:nvCxnSpPr>
        <p:spPr>
          <a:xfrm rot="10800000" flipH="1">
            <a:off x="2528250" y="1350150"/>
            <a:ext cx="1050900" cy="838500"/>
          </a:xfrm>
          <a:prstGeom prst="straightConnector1">
            <a:avLst/>
          </a:prstGeom>
          <a:noFill/>
          <a:ln w="9525" cap="flat" cmpd="sng">
            <a:solidFill>
              <a:schemeClr val="accent1"/>
            </a:solidFill>
            <a:prstDash val="solid"/>
            <a:round/>
            <a:headEnd type="stealth" w="med" len="med"/>
            <a:tailEnd type="none" w="med" len="med"/>
          </a:ln>
        </p:spPr>
      </p:cxnSp>
      <p:sp>
        <p:nvSpPr>
          <p:cNvPr id="239" name="Google Shape;239;p28"/>
          <p:cNvSpPr/>
          <p:nvPr/>
        </p:nvSpPr>
        <p:spPr>
          <a:xfrm>
            <a:off x="1499325" y="2201550"/>
            <a:ext cx="2039400" cy="7536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300" b="1">
                <a:latin typeface="PT Sans Narrow"/>
                <a:ea typeface="PT Sans Narrow"/>
                <a:cs typeface="PT Sans Narrow"/>
                <a:sym typeface="PT Sans Narrow"/>
              </a:rPr>
              <a:t>BOOSTING</a:t>
            </a:r>
            <a:endParaRPr sz="2300" b="1">
              <a:latin typeface="PT Sans Narrow"/>
              <a:ea typeface="PT Sans Narrow"/>
              <a:cs typeface="PT Sans Narrow"/>
              <a:sym typeface="PT Sans Narrow"/>
            </a:endParaRPr>
          </a:p>
        </p:txBody>
      </p:sp>
      <p:cxnSp>
        <p:nvCxnSpPr>
          <p:cNvPr id="240" name="Google Shape;240;p28"/>
          <p:cNvCxnSpPr>
            <a:stCxn id="241" idx="0"/>
          </p:cNvCxnSpPr>
          <p:nvPr/>
        </p:nvCxnSpPr>
        <p:spPr>
          <a:xfrm rot="10800000">
            <a:off x="6743500" y="1378550"/>
            <a:ext cx="1016400" cy="801900"/>
          </a:xfrm>
          <a:prstGeom prst="straightConnector1">
            <a:avLst/>
          </a:prstGeom>
          <a:noFill/>
          <a:ln w="9525" cap="flat" cmpd="sng">
            <a:solidFill>
              <a:schemeClr val="accent1"/>
            </a:solidFill>
            <a:prstDash val="solid"/>
            <a:round/>
            <a:headEnd type="stealth" w="med" len="med"/>
            <a:tailEnd type="none" w="med" len="med"/>
          </a:ln>
        </p:spPr>
      </p:cxnSp>
      <p:sp>
        <p:nvSpPr>
          <p:cNvPr id="241" name="Google Shape;241;p28"/>
          <p:cNvSpPr/>
          <p:nvPr/>
        </p:nvSpPr>
        <p:spPr>
          <a:xfrm>
            <a:off x="6740200" y="2180450"/>
            <a:ext cx="2039400" cy="7536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300" b="1">
                <a:latin typeface="PT Sans Narrow"/>
                <a:ea typeface="PT Sans Narrow"/>
                <a:cs typeface="PT Sans Narrow"/>
                <a:sym typeface="PT Sans Narrow"/>
              </a:rPr>
              <a:t>BAGGING</a:t>
            </a:r>
            <a:endParaRPr sz="2300" b="1">
              <a:latin typeface="PT Sans Narrow"/>
              <a:ea typeface="PT Sans Narrow"/>
              <a:cs typeface="PT Sans Narrow"/>
              <a:sym typeface="PT Sans Narrow"/>
            </a:endParaRPr>
          </a:p>
        </p:txBody>
      </p:sp>
      <p:sp>
        <p:nvSpPr>
          <p:cNvPr id="242" name="Google Shape;242;p28"/>
          <p:cNvSpPr/>
          <p:nvPr/>
        </p:nvSpPr>
        <p:spPr>
          <a:xfrm>
            <a:off x="6795500" y="3921550"/>
            <a:ext cx="2039400" cy="5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solidFill>
                  <a:schemeClr val="accent3"/>
                </a:solidFill>
                <a:latin typeface="PT Sans Narrow"/>
                <a:ea typeface="PT Sans Narrow"/>
                <a:cs typeface="PT Sans Narrow"/>
                <a:sym typeface="PT Sans Narrow"/>
              </a:rPr>
              <a:t>RANDOM FOREST</a:t>
            </a:r>
            <a:endParaRPr sz="1900" b="1">
              <a:solidFill>
                <a:schemeClr val="accent3"/>
              </a:solidFill>
              <a:latin typeface="PT Sans Narrow"/>
              <a:ea typeface="PT Sans Narrow"/>
              <a:cs typeface="PT Sans Narrow"/>
              <a:sym typeface="PT Sans Narrow"/>
            </a:endParaRPr>
          </a:p>
        </p:txBody>
      </p:sp>
      <p:cxnSp>
        <p:nvCxnSpPr>
          <p:cNvPr id="243" name="Google Shape;243;p28"/>
          <p:cNvCxnSpPr/>
          <p:nvPr/>
        </p:nvCxnSpPr>
        <p:spPr>
          <a:xfrm rot="10800000">
            <a:off x="7809500" y="2948550"/>
            <a:ext cx="11400" cy="958500"/>
          </a:xfrm>
          <a:prstGeom prst="straightConnector1">
            <a:avLst/>
          </a:prstGeom>
          <a:noFill/>
          <a:ln w="9525" cap="flat" cmpd="sng">
            <a:solidFill>
              <a:schemeClr val="accent1"/>
            </a:solidFill>
            <a:prstDash val="solid"/>
            <a:round/>
            <a:headEnd type="stealth" w="med" len="med"/>
            <a:tailEnd type="none" w="med" len="med"/>
          </a:ln>
        </p:spPr>
      </p:cxnSp>
      <p:sp>
        <p:nvSpPr>
          <p:cNvPr id="244" name="Google Shape;244;p28"/>
          <p:cNvSpPr/>
          <p:nvPr/>
        </p:nvSpPr>
        <p:spPr>
          <a:xfrm>
            <a:off x="191925" y="3907050"/>
            <a:ext cx="1307400" cy="5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3"/>
                </a:solidFill>
                <a:latin typeface="PT Sans Narrow"/>
                <a:ea typeface="PT Sans Narrow"/>
                <a:cs typeface="PT Sans Narrow"/>
                <a:sym typeface="PT Sans Narrow"/>
              </a:rPr>
              <a:t>ADABOOST</a:t>
            </a:r>
            <a:endParaRPr sz="2000" b="1">
              <a:solidFill>
                <a:schemeClr val="accent3"/>
              </a:solidFill>
              <a:latin typeface="PT Sans Narrow"/>
              <a:ea typeface="PT Sans Narrow"/>
              <a:cs typeface="PT Sans Narrow"/>
              <a:sym typeface="PT Sans Narrow"/>
            </a:endParaRPr>
          </a:p>
        </p:txBody>
      </p:sp>
      <p:sp>
        <p:nvSpPr>
          <p:cNvPr id="245" name="Google Shape;245;p28"/>
          <p:cNvSpPr/>
          <p:nvPr/>
        </p:nvSpPr>
        <p:spPr>
          <a:xfrm>
            <a:off x="3845350" y="3948900"/>
            <a:ext cx="1131000" cy="43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3"/>
                </a:solidFill>
                <a:latin typeface="PT Sans Narrow"/>
                <a:ea typeface="PT Sans Narrow"/>
                <a:cs typeface="PT Sans Narrow"/>
                <a:sym typeface="PT Sans Narrow"/>
              </a:rPr>
              <a:t>XGBOOST</a:t>
            </a:r>
            <a:endParaRPr sz="2000" b="1">
              <a:solidFill>
                <a:schemeClr val="accent3"/>
              </a:solidFill>
              <a:latin typeface="PT Sans Narrow"/>
              <a:ea typeface="PT Sans Narrow"/>
              <a:cs typeface="PT Sans Narrow"/>
              <a:sym typeface="PT Sans Narrow"/>
            </a:endParaRPr>
          </a:p>
        </p:txBody>
      </p:sp>
      <p:sp>
        <p:nvSpPr>
          <p:cNvPr id="246" name="Google Shape;246;p28"/>
          <p:cNvSpPr/>
          <p:nvPr/>
        </p:nvSpPr>
        <p:spPr>
          <a:xfrm>
            <a:off x="1659750" y="3907050"/>
            <a:ext cx="1854900" cy="5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3"/>
                </a:solidFill>
                <a:latin typeface="PT Sans Narrow"/>
                <a:ea typeface="PT Sans Narrow"/>
                <a:cs typeface="PT Sans Narrow"/>
                <a:sym typeface="PT Sans Narrow"/>
              </a:rPr>
              <a:t>GRADIENT BOOST</a:t>
            </a:r>
            <a:endParaRPr sz="2000" b="1">
              <a:solidFill>
                <a:schemeClr val="accent3"/>
              </a:solidFill>
              <a:latin typeface="PT Sans Narrow"/>
              <a:ea typeface="PT Sans Narrow"/>
              <a:cs typeface="PT Sans Narrow"/>
              <a:sym typeface="PT Sans Narrow"/>
            </a:endParaRPr>
          </a:p>
        </p:txBody>
      </p:sp>
      <p:cxnSp>
        <p:nvCxnSpPr>
          <p:cNvPr id="247" name="Google Shape;247;p28"/>
          <p:cNvCxnSpPr/>
          <p:nvPr/>
        </p:nvCxnSpPr>
        <p:spPr>
          <a:xfrm rot="10800000">
            <a:off x="2430350" y="2948550"/>
            <a:ext cx="11400" cy="958500"/>
          </a:xfrm>
          <a:prstGeom prst="straightConnector1">
            <a:avLst/>
          </a:prstGeom>
          <a:noFill/>
          <a:ln w="9525" cap="flat" cmpd="sng">
            <a:solidFill>
              <a:schemeClr val="accent1"/>
            </a:solidFill>
            <a:prstDash val="solid"/>
            <a:round/>
            <a:headEnd type="stealth" w="med" len="med"/>
            <a:tailEnd type="none" w="med" len="med"/>
          </a:ln>
        </p:spPr>
      </p:cxnSp>
      <p:cxnSp>
        <p:nvCxnSpPr>
          <p:cNvPr id="248" name="Google Shape;248;p28"/>
          <p:cNvCxnSpPr>
            <a:stCxn id="245" idx="0"/>
          </p:cNvCxnSpPr>
          <p:nvPr/>
        </p:nvCxnSpPr>
        <p:spPr>
          <a:xfrm rot="10800000">
            <a:off x="3125350" y="2964600"/>
            <a:ext cx="1285500" cy="984300"/>
          </a:xfrm>
          <a:prstGeom prst="straightConnector1">
            <a:avLst/>
          </a:prstGeom>
          <a:noFill/>
          <a:ln w="9525" cap="flat" cmpd="sng">
            <a:solidFill>
              <a:schemeClr val="accent1"/>
            </a:solidFill>
            <a:prstDash val="solid"/>
            <a:round/>
            <a:headEnd type="stealth" w="med" len="med"/>
            <a:tailEnd type="none" w="med" len="med"/>
          </a:ln>
        </p:spPr>
      </p:cxnSp>
      <p:cxnSp>
        <p:nvCxnSpPr>
          <p:cNvPr id="249" name="Google Shape;249;p28"/>
          <p:cNvCxnSpPr/>
          <p:nvPr/>
        </p:nvCxnSpPr>
        <p:spPr>
          <a:xfrm rot="10800000" flipH="1">
            <a:off x="615750" y="2968150"/>
            <a:ext cx="1131000" cy="953400"/>
          </a:xfrm>
          <a:prstGeom prst="straightConnector1">
            <a:avLst/>
          </a:prstGeom>
          <a:noFill/>
          <a:ln w="9525" cap="flat" cmpd="sng">
            <a:solidFill>
              <a:schemeClr val="accent1"/>
            </a:solidFill>
            <a:prstDash val="solid"/>
            <a:round/>
            <a:headEnd type="stealth"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pic>
        <p:nvPicPr>
          <p:cNvPr id="254" name="Google Shape;254;p29"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
        <p:nvSpPr>
          <p:cNvPr id="255" name="Google Shape;255;p29"/>
          <p:cNvSpPr txBox="1"/>
          <p:nvPr/>
        </p:nvSpPr>
        <p:spPr>
          <a:xfrm>
            <a:off x="633975" y="47550"/>
            <a:ext cx="77046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400" b="1">
                <a:solidFill>
                  <a:schemeClr val="accent1"/>
                </a:solidFill>
                <a:latin typeface="PT Sans Narrow"/>
                <a:ea typeface="PT Sans Narrow"/>
                <a:cs typeface="PT Sans Narrow"/>
                <a:sym typeface="PT Sans Narrow"/>
              </a:rPr>
              <a:t>RANDOM FOREST</a:t>
            </a:r>
            <a:endParaRPr sz="3400">
              <a:solidFill>
                <a:schemeClr val="accent1"/>
              </a:solidFill>
              <a:latin typeface="PT Sans Narrow"/>
              <a:ea typeface="PT Sans Narrow"/>
              <a:cs typeface="PT Sans Narrow"/>
              <a:sym typeface="PT Sans Narrow"/>
            </a:endParaRPr>
          </a:p>
        </p:txBody>
      </p:sp>
      <p:pic>
        <p:nvPicPr>
          <p:cNvPr id="256" name="Google Shape;256;p29"/>
          <p:cNvPicPr preferRelativeResize="0"/>
          <p:nvPr/>
        </p:nvPicPr>
        <p:blipFill>
          <a:blip r:embed="rId4">
            <a:alphaModFix/>
          </a:blip>
          <a:stretch>
            <a:fillRect/>
          </a:stretch>
        </p:blipFill>
        <p:spPr>
          <a:xfrm>
            <a:off x="782075" y="921375"/>
            <a:ext cx="7408401" cy="37732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0"/>
          <p:cNvSpPr txBox="1"/>
          <p:nvPr/>
        </p:nvSpPr>
        <p:spPr>
          <a:xfrm>
            <a:off x="633975" y="47550"/>
            <a:ext cx="77046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400" b="1">
                <a:solidFill>
                  <a:schemeClr val="accent1"/>
                </a:solidFill>
                <a:latin typeface="PT Sans Narrow"/>
                <a:ea typeface="PT Sans Narrow"/>
                <a:cs typeface="PT Sans Narrow"/>
                <a:sym typeface="PT Sans Narrow"/>
              </a:rPr>
              <a:t>GRADIENT BOOST</a:t>
            </a:r>
            <a:endParaRPr sz="3400">
              <a:solidFill>
                <a:schemeClr val="accent1"/>
              </a:solidFill>
              <a:latin typeface="PT Sans Narrow"/>
              <a:ea typeface="PT Sans Narrow"/>
              <a:cs typeface="PT Sans Narrow"/>
              <a:sym typeface="PT Sans Narrow"/>
            </a:endParaRPr>
          </a:p>
        </p:txBody>
      </p:sp>
      <p:sp>
        <p:nvSpPr>
          <p:cNvPr id="262" name="Google Shape;262;p30"/>
          <p:cNvSpPr txBox="1"/>
          <p:nvPr/>
        </p:nvSpPr>
        <p:spPr>
          <a:xfrm>
            <a:off x="3072000" y="4804800"/>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pic>
        <p:nvPicPr>
          <p:cNvPr id="263" name="Google Shape;263;p30"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pic>
        <p:nvPicPr>
          <p:cNvPr id="264" name="Google Shape;264;p30"/>
          <p:cNvPicPr preferRelativeResize="0"/>
          <p:nvPr/>
        </p:nvPicPr>
        <p:blipFill rotWithShape="1">
          <a:blip r:embed="rId4">
            <a:alphaModFix/>
          </a:blip>
          <a:srcRect b="2085"/>
          <a:stretch/>
        </p:blipFill>
        <p:spPr>
          <a:xfrm>
            <a:off x="1049725" y="755550"/>
            <a:ext cx="7044575" cy="3702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graphicFrame>
        <p:nvGraphicFramePr>
          <p:cNvPr id="269" name="Google Shape;269;p31"/>
          <p:cNvGraphicFramePr/>
          <p:nvPr/>
        </p:nvGraphicFramePr>
        <p:xfrm>
          <a:off x="491400" y="1183915"/>
          <a:ext cx="8161225" cy="3233475"/>
        </p:xfrm>
        <a:graphic>
          <a:graphicData uri="http://schemas.openxmlformats.org/drawingml/2006/table">
            <a:tbl>
              <a:tblPr>
                <a:noFill/>
                <a:tableStyleId>{11CC532A-3448-4871-AFDB-45092213AA26}</a:tableStyleId>
              </a:tblPr>
              <a:tblGrid>
                <a:gridCol w="2078000">
                  <a:extLst>
                    <a:ext uri="{9D8B030D-6E8A-4147-A177-3AD203B41FA5}">
                      <a16:colId xmlns:a16="http://schemas.microsoft.com/office/drawing/2014/main" val="20000"/>
                    </a:ext>
                  </a:extLst>
                </a:gridCol>
                <a:gridCol w="1555100">
                  <a:extLst>
                    <a:ext uri="{9D8B030D-6E8A-4147-A177-3AD203B41FA5}">
                      <a16:colId xmlns:a16="http://schemas.microsoft.com/office/drawing/2014/main" val="20001"/>
                    </a:ext>
                  </a:extLst>
                </a:gridCol>
                <a:gridCol w="1263625">
                  <a:extLst>
                    <a:ext uri="{9D8B030D-6E8A-4147-A177-3AD203B41FA5}">
                      <a16:colId xmlns:a16="http://schemas.microsoft.com/office/drawing/2014/main" val="20002"/>
                    </a:ext>
                  </a:extLst>
                </a:gridCol>
                <a:gridCol w="1632250">
                  <a:extLst>
                    <a:ext uri="{9D8B030D-6E8A-4147-A177-3AD203B41FA5}">
                      <a16:colId xmlns:a16="http://schemas.microsoft.com/office/drawing/2014/main" val="20003"/>
                    </a:ext>
                  </a:extLst>
                </a:gridCol>
                <a:gridCol w="1632250">
                  <a:extLst>
                    <a:ext uri="{9D8B030D-6E8A-4147-A177-3AD203B41FA5}">
                      <a16:colId xmlns:a16="http://schemas.microsoft.com/office/drawing/2014/main" val="20004"/>
                    </a:ext>
                  </a:extLst>
                </a:gridCol>
              </a:tblGrid>
              <a:tr h="70037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DATASET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ADABOOST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XGBOOST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GRADIENT BOOST</a:t>
                      </a:r>
                      <a:endParaRPr sz="1600" b="1">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RF</a:t>
                      </a:r>
                      <a:endParaRPr sz="1600" b="1">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764050">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Heart Disease UCI  (303)</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78.5%</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      80.5%</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solidFill>
                            <a:schemeClr val="accent1"/>
                          </a:solidFill>
                          <a:latin typeface="Times New Roman"/>
                          <a:ea typeface="Times New Roman"/>
                          <a:cs typeface="Times New Roman"/>
                          <a:sym typeface="Times New Roman"/>
                        </a:rPr>
                        <a:t>81.4%</a:t>
                      </a:r>
                      <a:endParaRPr sz="1600">
                        <a:solidFill>
                          <a:schemeClr val="accent1"/>
                        </a:solidFill>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86%</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70037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Combined Dataset (1221)</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71.5%</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    </a:t>
                      </a:r>
                      <a:r>
                        <a:rPr lang="en" sz="1600">
                          <a:solidFill>
                            <a:schemeClr val="accent1"/>
                          </a:solidFill>
                          <a:latin typeface="Times New Roman"/>
                          <a:ea typeface="Times New Roman"/>
                          <a:cs typeface="Times New Roman"/>
                          <a:sym typeface="Times New Roman"/>
                        </a:rPr>
                        <a:t>  73.6%</a:t>
                      </a:r>
                      <a:endParaRPr sz="1600">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73%</a:t>
                      </a:r>
                      <a:endParaRPr sz="1600">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75.9%</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771650">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Cardiovascular Disease dataset (70000)</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63.9%</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       65.4%</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solidFill>
                            <a:schemeClr val="accent1"/>
                          </a:solidFill>
                          <a:latin typeface="Times New Roman"/>
                          <a:ea typeface="Times New Roman"/>
                          <a:cs typeface="Times New Roman"/>
                          <a:sym typeface="Times New Roman"/>
                        </a:rPr>
                        <a:t>66.1%</a:t>
                      </a:r>
                      <a:endParaRPr sz="1600">
                        <a:solidFill>
                          <a:schemeClr val="accent1"/>
                        </a:solidFill>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67.6%</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70" name="Google Shape;270;p31"/>
          <p:cNvSpPr txBox="1"/>
          <p:nvPr/>
        </p:nvSpPr>
        <p:spPr>
          <a:xfrm>
            <a:off x="321450" y="164425"/>
            <a:ext cx="85011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200" b="1">
                <a:solidFill>
                  <a:schemeClr val="accent1"/>
                </a:solidFill>
                <a:latin typeface="PT Sans Narrow"/>
                <a:ea typeface="PT Sans Narrow"/>
                <a:cs typeface="PT Sans Narrow"/>
                <a:sym typeface="PT Sans Narrow"/>
              </a:rPr>
              <a:t>ACCURACY </a:t>
            </a:r>
            <a:endParaRPr sz="1000"/>
          </a:p>
        </p:txBody>
      </p:sp>
      <p:pic>
        <p:nvPicPr>
          <p:cNvPr id="271" name="Google Shape;271;p31"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
        <p:nvSpPr>
          <p:cNvPr id="272" name="Google Shape;272;p31"/>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273" name="Google Shape;273;p31"/>
          <p:cNvSpPr txBox="1"/>
          <p:nvPr/>
        </p:nvSpPr>
        <p:spPr>
          <a:xfrm>
            <a:off x="443113" y="4384988"/>
            <a:ext cx="8257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latin typeface="Times New Roman"/>
                <a:ea typeface="Times New Roman"/>
                <a:cs typeface="Times New Roman"/>
                <a:sym typeface="Times New Roman"/>
              </a:rPr>
              <a:t>        We got higher accuracies in Random Forest</a:t>
            </a:r>
            <a:endParaRPr sz="1600" b="1">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4"/>
          <p:cNvSpPr txBox="1">
            <a:spLocks noGrp="1"/>
          </p:cNvSpPr>
          <p:nvPr>
            <p:ph type="title"/>
          </p:nvPr>
        </p:nvSpPr>
        <p:spPr>
          <a:xfrm>
            <a:off x="311700" y="0"/>
            <a:ext cx="8520600" cy="7074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PROBLEM STATEMENT</a:t>
            </a:r>
            <a:endParaRPr/>
          </a:p>
        </p:txBody>
      </p:sp>
      <p:sp>
        <p:nvSpPr>
          <p:cNvPr id="84" name="Google Shape;84;p14"/>
          <p:cNvSpPr txBox="1">
            <a:spLocks noGrp="1"/>
          </p:cNvSpPr>
          <p:nvPr>
            <p:ph type="body" idx="1"/>
          </p:nvPr>
        </p:nvSpPr>
        <p:spPr>
          <a:xfrm>
            <a:off x="311700" y="697800"/>
            <a:ext cx="8520600" cy="37479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The overall objective of this project will be to predict accurately the presence of heart disease using certain attributes. </a:t>
            </a:r>
            <a:endParaRPr sz="1600">
              <a:solidFill>
                <a:srgbClr val="000000"/>
              </a:solidFill>
              <a:latin typeface="Times New Roman"/>
              <a:ea typeface="Times New Roman"/>
              <a:cs typeface="Times New Roman"/>
              <a:sym typeface="Times New Roman"/>
            </a:endParaRPr>
          </a:p>
          <a:p>
            <a:pPr marL="457200" lvl="0" indent="-330200" algn="l" rtl="0">
              <a:spcBef>
                <a:spcPts val="100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Many more input attributes can be taken but our goal is to predict with few attributes and faster efficiency in predicting risk of having heart disease.</a:t>
            </a:r>
            <a:endParaRPr sz="1600">
              <a:solidFill>
                <a:srgbClr val="000000"/>
              </a:solidFill>
              <a:latin typeface="Times New Roman"/>
              <a:ea typeface="Times New Roman"/>
              <a:cs typeface="Times New Roman"/>
              <a:sym typeface="Times New Roman"/>
            </a:endParaRPr>
          </a:p>
          <a:p>
            <a:pPr marL="457200" lvl="0" indent="-330200" algn="l" rtl="0">
              <a:spcBef>
                <a:spcPts val="100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The predicted results can be used to prevent the cost for surgical treatment and other expenses</a:t>
            </a:r>
            <a:endParaRPr sz="1600">
              <a:solidFill>
                <a:srgbClr val="000000"/>
              </a:solidFill>
              <a:latin typeface="Times New Roman"/>
              <a:ea typeface="Times New Roman"/>
              <a:cs typeface="Times New Roman"/>
              <a:sym typeface="Times New Roman"/>
            </a:endParaRPr>
          </a:p>
          <a:p>
            <a:pPr marL="0" lvl="0" indent="0" algn="l" rtl="0">
              <a:spcBef>
                <a:spcPts val="1000"/>
              </a:spcBef>
              <a:spcAft>
                <a:spcPts val="1000"/>
              </a:spcAft>
              <a:buNone/>
            </a:pPr>
            <a:endParaRPr sz="1600">
              <a:solidFill>
                <a:srgbClr val="292929"/>
              </a:solidFill>
              <a:latin typeface="Times New Roman"/>
              <a:ea typeface="Times New Roman"/>
              <a:cs typeface="Times New Roman"/>
              <a:sym typeface="Times New Roman"/>
            </a:endParaRPr>
          </a:p>
        </p:txBody>
      </p:sp>
      <p:pic>
        <p:nvPicPr>
          <p:cNvPr id="85" name="Google Shape;85;p14" descr="Intel® Software Development Tools Optimize Deep Learning Performance |  Advanced HPC"/>
          <p:cNvPicPr preferRelativeResize="0"/>
          <p:nvPr/>
        </p:nvPicPr>
        <p:blipFill>
          <a:blip r:embed="rId3">
            <a:alphaModFix/>
          </a:blip>
          <a:stretch>
            <a:fillRect/>
          </a:stretch>
        </p:blipFill>
        <p:spPr>
          <a:xfrm>
            <a:off x="3160900" y="3085875"/>
            <a:ext cx="2822201" cy="1562050"/>
          </a:xfrm>
          <a:prstGeom prst="rect">
            <a:avLst/>
          </a:prstGeom>
          <a:noFill/>
          <a:ln>
            <a:noFill/>
          </a:ln>
        </p:spPr>
      </p:pic>
      <p:sp>
        <p:nvSpPr>
          <p:cNvPr id="86" name="Google Shape;86;p14"/>
          <p:cNvSpPr txBox="1"/>
          <p:nvPr/>
        </p:nvSpPr>
        <p:spPr>
          <a:xfrm>
            <a:off x="3130750" y="47582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87" name="Google Shape;8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pic>
        <p:nvPicPr>
          <p:cNvPr id="88" name="Google Shape;88;p14" descr="Free Vector | Doctor with stethoscope listening to huge heart beat ischemic  heart disease"/>
          <p:cNvPicPr preferRelativeResize="0"/>
          <p:nvPr/>
        </p:nvPicPr>
        <p:blipFill>
          <a:blip r:embed="rId4">
            <a:alphaModFix/>
          </a:blip>
          <a:stretch>
            <a:fillRect/>
          </a:stretch>
        </p:blipFill>
        <p:spPr>
          <a:xfrm>
            <a:off x="8244725" y="96252"/>
            <a:ext cx="776425" cy="5149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graphicFrame>
        <p:nvGraphicFramePr>
          <p:cNvPr id="278" name="Google Shape;278;p32"/>
          <p:cNvGraphicFramePr/>
          <p:nvPr/>
        </p:nvGraphicFramePr>
        <p:xfrm>
          <a:off x="491400" y="1139678"/>
          <a:ext cx="8161225" cy="3233475"/>
        </p:xfrm>
        <a:graphic>
          <a:graphicData uri="http://schemas.openxmlformats.org/drawingml/2006/table">
            <a:tbl>
              <a:tblPr>
                <a:noFill/>
                <a:tableStyleId>{11CC532A-3448-4871-AFDB-45092213AA26}</a:tableStyleId>
              </a:tblPr>
              <a:tblGrid>
                <a:gridCol w="2180875">
                  <a:extLst>
                    <a:ext uri="{9D8B030D-6E8A-4147-A177-3AD203B41FA5}">
                      <a16:colId xmlns:a16="http://schemas.microsoft.com/office/drawing/2014/main" val="20000"/>
                    </a:ext>
                  </a:extLst>
                </a:gridCol>
                <a:gridCol w="1379350">
                  <a:extLst>
                    <a:ext uri="{9D8B030D-6E8A-4147-A177-3AD203B41FA5}">
                      <a16:colId xmlns:a16="http://schemas.microsoft.com/office/drawing/2014/main" val="20001"/>
                    </a:ext>
                  </a:extLst>
                </a:gridCol>
                <a:gridCol w="1336500">
                  <a:extLst>
                    <a:ext uri="{9D8B030D-6E8A-4147-A177-3AD203B41FA5}">
                      <a16:colId xmlns:a16="http://schemas.microsoft.com/office/drawing/2014/main" val="20002"/>
                    </a:ext>
                  </a:extLst>
                </a:gridCol>
                <a:gridCol w="1632250">
                  <a:extLst>
                    <a:ext uri="{9D8B030D-6E8A-4147-A177-3AD203B41FA5}">
                      <a16:colId xmlns:a16="http://schemas.microsoft.com/office/drawing/2014/main" val="20003"/>
                    </a:ext>
                  </a:extLst>
                </a:gridCol>
                <a:gridCol w="1632250">
                  <a:extLst>
                    <a:ext uri="{9D8B030D-6E8A-4147-A177-3AD203B41FA5}">
                      <a16:colId xmlns:a16="http://schemas.microsoft.com/office/drawing/2014/main" val="20004"/>
                    </a:ext>
                  </a:extLst>
                </a:gridCol>
              </a:tblGrid>
              <a:tr h="70037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DATASET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ADABOOST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XGBOOST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GRADIENT BOOST</a:t>
                      </a:r>
                      <a:endParaRPr sz="1600" b="1">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solidFill>
                      <a:schemeClr val="dk1"/>
                    </a:solidFill>
                  </a:tcPr>
                </a:tc>
                <a:tc>
                  <a:txBody>
                    <a:bodyPr/>
                    <a:lstStyle/>
                    <a:p>
                      <a:pPr marL="0" lvl="0" indent="0" algn="ctr" rtl="0">
                        <a:spcBef>
                          <a:spcPts val="0"/>
                        </a:spcBef>
                        <a:spcAft>
                          <a:spcPts val="0"/>
                        </a:spcAft>
                        <a:buNone/>
                      </a:pPr>
                      <a:r>
                        <a:rPr lang="en" sz="1600" b="1">
                          <a:solidFill>
                            <a:srgbClr val="292929"/>
                          </a:solidFill>
                          <a:latin typeface="Times New Roman"/>
                          <a:ea typeface="Times New Roman"/>
                          <a:cs typeface="Times New Roman"/>
                          <a:sym typeface="Times New Roman"/>
                        </a:rPr>
                        <a:t>RF</a:t>
                      </a:r>
                      <a:endParaRPr sz="1600" b="1">
                        <a:solidFill>
                          <a:srgbClr val="292929"/>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764050">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Heart Disease UCI  (303)</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         79.2%</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81.1%</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80.9%</a:t>
                      </a:r>
                      <a:endParaRPr sz="1600">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84.1%</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70037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Combined Dataset (1221)</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74.8%</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77.8%</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78.6%</a:t>
                      </a:r>
                      <a:endParaRPr sz="1600">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79.8%</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803800">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Cardiovascular Disease dataset (70000)</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a:solidFill>
                            <a:srgbClr val="292929"/>
                          </a:solidFill>
                          <a:latin typeface="Times New Roman"/>
                          <a:ea typeface="Times New Roman"/>
                          <a:cs typeface="Times New Roman"/>
                          <a:sym typeface="Times New Roman"/>
                        </a:rPr>
                        <a:t>56.2%</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solidFill>
                            <a:srgbClr val="292929"/>
                          </a:solidFill>
                          <a:latin typeface="Times New Roman"/>
                          <a:ea typeface="Times New Roman"/>
                          <a:cs typeface="Times New Roman"/>
                          <a:sym typeface="Times New Roman"/>
                        </a:rPr>
                        <a:t>56.1%</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76.4%</a:t>
                      </a:r>
                      <a:endParaRPr sz="1600" b="1">
                        <a:solidFill>
                          <a:schemeClr val="accent1"/>
                        </a:solidFill>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a:solidFill>
                            <a:srgbClr val="292929"/>
                          </a:solidFill>
                          <a:latin typeface="Times New Roman"/>
                          <a:ea typeface="Times New Roman"/>
                          <a:cs typeface="Times New Roman"/>
                          <a:sym typeface="Times New Roman"/>
                        </a:rPr>
                        <a:t>73%</a:t>
                      </a:r>
                      <a:endParaRPr sz="1600" b="1">
                        <a:solidFill>
                          <a:srgbClr val="292929"/>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79" name="Google Shape;279;p32"/>
          <p:cNvSpPr txBox="1"/>
          <p:nvPr/>
        </p:nvSpPr>
        <p:spPr>
          <a:xfrm>
            <a:off x="321450" y="153675"/>
            <a:ext cx="85011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200" b="1">
                <a:solidFill>
                  <a:schemeClr val="accent1"/>
                </a:solidFill>
                <a:latin typeface="PT Sans Narrow"/>
                <a:ea typeface="PT Sans Narrow"/>
                <a:cs typeface="PT Sans Narrow"/>
                <a:sym typeface="PT Sans Narrow"/>
              </a:rPr>
              <a:t>PRECISION SCORE </a:t>
            </a:r>
            <a:endParaRPr sz="1000"/>
          </a:p>
        </p:txBody>
      </p:sp>
      <p:pic>
        <p:nvPicPr>
          <p:cNvPr id="280" name="Google Shape;280;p32"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
        <p:nvSpPr>
          <p:cNvPr id="281" name="Google Shape;281;p32"/>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282" name="Google Shape;282;p32"/>
          <p:cNvSpPr txBox="1"/>
          <p:nvPr/>
        </p:nvSpPr>
        <p:spPr>
          <a:xfrm>
            <a:off x="443113" y="4384988"/>
            <a:ext cx="8257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latin typeface="Times New Roman"/>
                <a:ea typeface="Times New Roman"/>
                <a:cs typeface="Times New Roman"/>
                <a:sym typeface="Times New Roman"/>
              </a:rPr>
              <a:t>        We got higher precision in Random Forest</a:t>
            </a:r>
            <a:endParaRPr sz="1600" b="1">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graphicFrame>
        <p:nvGraphicFramePr>
          <p:cNvPr id="287" name="Google Shape;287;p33"/>
          <p:cNvGraphicFramePr/>
          <p:nvPr/>
        </p:nvGraphicFramePr>
        <p:xfrm>
          <a:off x="491400" y="1139678"/>
          <a:ext cx="3000000" cy="3000000"/>
        </p:xfrm>
        <a:graphic>
          <a:graphicData uri="http://schemas.openxmlformats.org/drawingml/2006/table">
            <a:tbl>
              <a:tblPr>
                <a:noFill/>
                <a:tableStyleId>{11CC532A-3448-4871-AFDB-45092213AA26}</a:tableStyleId>
              </a:tblPr>
              <a:tblGrid>
                <a:gridCol w="2158700">
                  <a:extLst>
                    <a:ext uri="{9D8B030D-6E8A-4147-A177-3AD203B41FA5}">
                      <a16:colId xmlns:a16="http://schemas.microsoft.com/office/drawing/2014/main" val="20000"/>
                    </a:ext>
                  </a:extLst>
                </a:gridCol>
                <a:gridCol w="1323875">
                  <a:extLst>
                    <a:ext uri="{9D8B030D-6E8A-4147-A177-3AD203B41FA5}">
                      <a16:colId xmlns:a16="http://schemas.microsoft.com/office/drawing/2014/main" val="20001"/>
                    </a:ext>
                  </a:extLst>
                </a:gridCol>
                <a:gridCol w="1332375">
                  <a:extLst>
                    <a:ext uri="{9D8B030D-6E8A-4147-A177-3AD203B41FA5}">
                      <a16:colId xmlns:a16="http://schemas.microsoft.com/office/drawing/2014/main" val="20002"/>
                    </a:ext>
                  </a:extLst>
                </a:gridCol>
                <a:gridCol w="1673125">
                  <a:extLst>
                    <a:ext uri="{9D8B030D-6E8A-4147-A177-3AD203B41FA5}">
                      <a16:colId xmlns:a16="http://schemas.microsoft.com/office/drawing/2014/main" val="20003"/>
                    </a:ext>
                  </a:extLst>
                </a:gridCol>
                <a:gridCol w="1673125">
                  <a:extLst>
                    <a:ext uri="{9D8B030D-6E8A-4147-A177-3AD203B41FA5}">
                      <a16:colId xmlns:a16="http://schemas.microsoft.com/office/drawing/2014/main" val="20004"/>
                    </a:ext>
                  </a:extLst>
                </a:gridCol>
              </a:tblGrid>
              <a:tr h="70037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DATASET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ADABOOST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XGBOOST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GRADIENT BOOST</a:t>
                      </a:r>
                      <a:endParaRPr sz="1600" b="1">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   RF</a:t>
                      </a:r>
                      <a:endParaRPr sz="1600" b="1">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764050">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Heart Disease UCI  (303)</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          83%</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solidFill>
                            <a:srgbClr val="292929"/>
                          </a:solidFill>
                          <a:latin typeface="Times New Roman"/>
                          <a:ea typeface="Times New Roman"/>
                          <a:cs typeface="Times New Roman"/>
                          <a:sym typeface="Times New Roman"/>
                        </a:rPr>
                        <a:t>84.8%</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86%</a:t>
                      </a:r>
                      <a:endParaRPr sz="1600" b="1">
                        <a:solidFill>
                          <a:schemeClr val="accent1"/>
                        </a:solidFill>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a:solidFill>
                            <a:srgbClr val="292929"/>
                          </a:solidFill>
                          <a:latin typeface="Times New Roman"/>
                          <a:ea typeface="Times New Roman"/>
                          <a:cs typeface="Times New Roman"/>
                          <a:sym typeface="Times New Roman"/>
                        </a:rPr>
                        <a:t>84.6%</a:t>
                      </a:r>
                      <a:endParaRPr sz="1600" b="1">
                        <a:solidFill>
                          <a:srgbClr val="292929"/>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70037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Combined Dataset (1221)</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72.2%</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solidFill>
                            <a:srgbClr val="292929"/>
                          </a:solidFill>
                          <a:latin typeface="Times New Roman"/>
                          <a:ea typeface="Times New Roman"/>
                          <a:cs typeface="Times New Roman"/>
                          <a:sym typeface="Times New Roman"/>
                        </a:rPr>
                        <a:t>71.9%</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solidFill>
                            <a:srgbClr val="292929"/>
                          </a:solidFill>
                          <a:latin typeface="Times New Roman"/>
                          <a:ea typeface="Times New Roman"/>
                          <a:cs typeface="Times New Roman"/>
                          <a:sym typeface="Times New Roman"/>
                        </a:rPr>
                        <a:t>69.6%</a:t>
                      </a:r>
                      <a:endParaRPr sz="1600">
                        <a:solidFill>
                          <a:srgbClr val="292929"/>
                        </a:solidFill>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73.9%</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771650">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Cardiovascular Disease dataset (70000)</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         59.6%</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61.5%</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61%</a:t>
                      </a:r>
                      <a:endParaRPr sz="1600">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69.8%</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88" name="Google Shape;288;p33"/>
          <p:cNvSpPr txBox="1"/>
          <p:nvPr/>
        </p:nvSpPr>
        <p:spPr>
          <a:xfrm>
            <a:off x="321450" y="153675"/>
            <a:ext cx="85011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200" b="1">
                <a:solidFill>
                  <a:schemeClr val="accent1"/>
                </a:solidFill>
                <a:latin typeface="PT Sans Narrow"/>
                <a:ea typeface="PT Sans Narrow"/>
                <a:cs typeface="PT Sans Narrow"/>
                <a:sym typeface="PT Sans Narrow"/>
              </a:rPr>
              <a:t>RECALL SCORE </a:t>
            </a:r>
            <a:endParaRPr sz="3200"/>
          </a:p>
        </p:txBody>
      </p:sp>
      <p:pic>
        <p:nvPicPr>
          <p:cNvPr id="289" name="Google Shape;289;p33"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
        <p:nvSpPr>
          <p:cNvPr id="290" name="Google Shape;290;p33"/>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291" name="Google Shape;291;p33"/>
          <p:cNvSpPr txBox="1"/>
          <p:nvPr/>
        </p:nvSpPr>
        <p:spPr>
          <a:xfrm>
            <a:off x="443113" y="4384988"/>
            <a:ext cx="8257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latin typeface="Times New Roman"/>
                <a:ea typeface="Times New Roman"/>
                <a:cs typeface="Times New Roman"/>
                <a:sym typeface="Times New Roman"/>
              </a:rPr>
              <a:t>        We got higher recall in Random Forest</a:t>
            </a:r>
            <a:endParaRPr sz="1600" b="1">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graphicFrame>
        <p:nvGraphicFramePr>
          <p:cNvPr id="296" name="Google Shape;296;p34"/>
          <p:cNvGraphicFramePr/>
          <p:nvPr/>
        </p:nvGraphicFramePr>
        <p:xfrm>
          <a:off x="491400" y="1139678"/>
          <a:ext cx="3000000" cy="3000000"/>
        </p:xfrm>
        <a:graphic>
          <a:graphicData uri="http://schemas.openxmlformats.org/drawingml/2006/table">
            <a:tbl>
              <a:tblPr>
                <a:noFill/>
                <a:tableStyleId>{11CC532A-3448-4871-AFDB-45092213AA26}</a:tableStyleId>
              </a:tblPr>
              <a:tblGrid>
                <a:gridCol w="2088175">
                  <a:extLst>
                    <a:ext uri="{9D8B030D-6E8A-4147-A177-3AD203B41FA5}">
                      <a16:colId xmlns:a16="http://schemas.microsoft.com/office/drawing/2014/main" val="20000"/>
                    </a:ext>
                  </a:extLst>
                </a:gridCol>
                <a:gridCol w="1325450">
                  <a:extLst>
                    <a:ext uri="{9D8B030D-6E8A-4147-A177-3AD203B41FA5}">
                      <a16:colId xmlns:a16="http://schemas.microsoft.com/office/drawing/2014/main" val="20001"/>
                    </a:ext>
                  </a:extLst>
                </a:gridCol>
                <a:gridCol w="1333950">
                  <a:extLst>
                    <a:ext uri="{9D8B030D-6E8A-4147-A177-3AD203B41FA5}">
                      <a16:colId xmlns:a16="http://schemas.microsoft.com/office/drawing/2014/main" val="20002"/>
                    </a:ext>
                  </a:extLst>
                </a:gridCol>
                <a:gridCol w="1706825">
                  <a:extLst>
                    <a:ext uri="{9D8B030D-6E8A-4147-A177-3AD203B41FA5}">
                      <a16:colId xmlns:a16="http://schemas.microsoft.com/office/drawing/2014/main" val="20003"/>
                    </a:ext>
                  </a:extLst>
                </a:gridCol>
                <a:gridCol w="1706825">
                  <a:extLst>
                    <a:ext uri="{9D8B030D-6E8A-4147-A177-3AD203B41FA5}">
                      <a16:colId xmlns:a16="http://schemas.microsoft.com/office/drawing/2014/main" val="20004"/>
                    </a:ext>
                  </a:extLst>
                </a:gridCol>
              </a:tblGrid>
              <a:tr h="70037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DATASET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ADABOOST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XGBOOST</a:t>
                      </a:r>
                      <a:endParaRPr sz="1600" b="1">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GRADIENT BOOST</a:t>
                      </a:r>
                      <a:endParaRPr sz="1600" b="1">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RF</a:t>
                      </a:r>
                      <a:endParaRPr sz="1600" b="1">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764050">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Heart Disease UCI  (303)</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80.8%</a:t>
                      </a:r>
                      <a:endParaRPr sz="1600">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82.5%</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83.2%</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85.5%</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70037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Combined Dataset (1221)</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72.5%</a:t>
                      </a:r>
                      <a:endParaRPr sz="1600">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73.5%</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72%</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76.1%</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760925">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Cardiovascular Disease dataset (70000)</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a:solidFill>
                            <a:srgbClr val="292929"/>
                          </a:solidFill>
                          <a:latin typeface="Times New Roman"/>
                          <a:ea typeface="Times New Roman"/>
                          <a:cs typeface="Times New Roman"/>
                          <a:sym typeface="Times New Roman"/>
                        </a:rPr>
                        <a:t>56%</a:t>
                      </a:r>
                      <a:endParaRPr sz="1600">
                        <a:solidFill>
                          <a:srgbClr val="292929"/>
                        </a:solidFill>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70.4%</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rgbClr val="292929"/>
                          </a:solidFill>
                          <a:latin typeface="Times New Roman"/>
                          <a:ea typeface="Times New Roman"/>
                          <a:cs typeface="Times New Roman"/>
                          <a:sym typeface="Times New Roman"/>
                        </a:rPr>
                        <a:t>57.2%</a:t>
                      </a:r>
                      <a:endParaRPr sz="1600">
                        <a:solidFill>
                          <a:srgbClr val="292929"/>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63.2%</a:t>
                      </a:r>
                      <a:endParaRPr sz="1600">
                        <a:solidFill>
                          <a:srgbClr val="292929"/>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97" name="Google Shape;297;p34"/>
          <p:cNvSpPr txBox="1"/>
          <p:nvPr/>
        </p:nvSpPr>
        <p:spPr>
          <a:xfrm>
            <a:off x="321450" y="153675"/>
            <a:ext cx="85011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200" b="1">
                <a:solidFill>
                  <a:schemeClr val="accent1"/>
                </a:solidFill>
                <a:latin typeface="PT Sans Narrow"/>
                <a:ea typeface="PT Sans Narrow"/>
                <a:cs typeface="PT Sans Narrow"/>
                <a:sym typeface="PT Sans Narrow"/>
              </a:rPr>
              <a:t>F1 SCORE</a:t>
            </a:r>
            <a:endParaRPr sz="1000"/>
          </a:p>
        </p:txBody>
      </p:sp>
      <p:pic>
        <p:nvPicPr>
          <p:cNvPr id="298" name="Google Shape;298;p34"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
        <p:nvSpPr>
          <p:cNvPr id="299" name="Google Shape;299;p34"/>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300" name="Google Shape;300;p34"/>
          <p:cNvSpPr txBox="1"/>
          <p:nvPr/>
        </p:nvSpPr>
        <p:spPr>
          <a:xfrm>
            <a:off x="443113" y="4384988"/>
            <a:ext cx="8257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latin typeface="Times New Roman"/>
                <a:ea typeface="Times New Roman"/>
                <a:cs typeface="Times New Roman"/>
                <a:sym typeface="Times New Roman"/>
              </a:rPr>
              <a:t>        We got higher F1 Score in Random Forest</a:t>
            </a:r>
            <a:endParaRPr sz="1600" b="1">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5"/>
          <p:cNvSpPr txBox="1"/>
          <p:nvPr/>
        </p:nvSpPr>
        <p:spPr>
          <a:xfrm>
            <a:off x="2662950" y="2171550"/>
            <a:ext cx="3818100" cy="8004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700" b="1">
                <a:solidFill>
                  <a:schemeClr val="accent1"/>
                </a:solidFill>
                <a:latin typeface="PT Sans Narrow"/>
                <a:ea typeface="PT Sans Narrow"/>
                <a:cs typeface="PT Sans Narrow"/>
                <a:sym typeface="PT Sans Narrow"/>
              </a:rPr>
              <a:t>  </a:t>
            </a:r>
            <a:r>
              <a:rPr lang="en" sz="4000" b="1">
                <a:solidFill>
                  <a:schemeClr val="accent1"/>
                </a:solidFill>
                <a:latin typeface="PT Sans Narrow"/>
                <a:ea typeface="PT Sans Narrow"/>
                <a:cs typeface="PT Sans Narrow"/>
                <a:sym typeface="PT Sans Narrow"/>
              </a:rPr>
              <a:t> STACKING MODEL</a:t>
            </a:r>
            <a:endParaRPr sz="1800" b="1"/>
          </a:p>
        </p:txBody>
      </p:sp>
      <p:sp>
        <p:nvSpPr>
          <p:cNvPr id="306" name="Google Shape;306;p35"/>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pic>
        <p:nvPicPr>
          <p:cNvPr id="307" name="Google Shape;307;p35" descr="Free Vector | Doctor with stethoscope listening to huge heart beat ischemic  heart disease"/>
          <p:cNvPicPr preferRelativeResize="0"/>
          <p:nvPr/>
        </p:nvPicPr>
        <p:blipFill>
          <a:blip r:embed="rId3">
            <a:alphaModFix/>
          </a:blip>
          <a:stretch>
            <a:fillRect/>
          </a:stretch>
        </p:blipFill>
        <p:spPr>
          <a:xfrm>
            <a:off x="8367575" y="2"/>
            <a:ext cx="776425" cy="5149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2" name="Google Shape;312;p36"/>
          <p:cNvPicPr preferRelativeResize="0"/>
          <p:nvPr/>
        </p:nvPicPr>
        <p:blipFill>
          <a:blip r:embed="rId3">
            <a:alphaModFix/>
          </a:blip>
          <a:stretch>
            <a:fillRect/>
          </a:stretch>
        </p:blipFill>
        <p:spPr>
          <a:xfrm>
            <a:off x="1019925" y="916375"/>
            <a:ext cx="7104148" cy="3999549"/>
          </a:xfrm>
          <a:prstGeom prst="rect">
            <a:avLst/>
          </a:prstGeom>
          <a:noFill/>
          <a:ln>
            <a:noFill/>
          </a:ln>
        </p:spPr>
      </p:pic>
      <p:sp>
        <p:nvSpPr>
          <p:cNvPr id="313" name="Google Shape;313;p36"/>
          <p:cNvSpPr txBox="1"/>
          <p:nvPr/>
        </p:nvSpPr>
        <p:spPr>
          <a:xfrm>
            <a:off x="754650" y="64425"/>
            <a:ext cx="76347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400" b="1">
                <a:solidFill>
                  <a:schemeClr val="accent1"/>
                </a:solidFill>
                <a:latin typeface="PT Sans Narrow"/>
                <a:ea typeface="PT Sans Narrow"/>
                <a:cs typeface="PT Sans Narrow"/>
                <a:sym typeface="PT Sans Narrow"/>
              </a:rPr>
              <a:t>CORRELATION ANALYSIS</a:t>
            </a:r>
            <a:endParaRPr/>
          </a:p>
        </p:txBody>
      </p:sp>
      <p:pic>
        <p:nvPicPr>
          <p:cNvPr id="314" name="Google Shape;314;p36" descr="Free Vector | Doctor with stethoscope listening to huge heart beat ischemic  heart disease"/>
          <p:cNvPicPr preferRelativeResize="0"/>
          <p:nvPr/>
        </p:nvPicPr>
        <p:blipFill>
          <a:blip r:embed="rId4">
            <a:alphaModFix/>
          </a:blip>
          <a:stretch>
            <a:fillRect/>
          </a:stretch>
        </p:blipFill>
        <p:spPr>
          <a:xfrm>
            <a:off x="8367575" y="2"/>
            <a:ext cx="776425" cy="5149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7"/>
          <p:cNvSpPr txBox="1"/>
          <p:nvPr/>
        </p:nvSpPr>
        <p:spPr>
          <a:xfrm>
            <a:off x="1576350" y="0"/>
            <a:ext cx="5991300" cy="70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400" b="1">
                <a:solidFill>
                  <a:schemeClr val="accent1"/>
                </a:solidFill>
                <a:latin typeface="PT Sans Narrow"/>
                <a:ea typeface="PT Sans Narrow"/>
                <a:cs typeface="PT Sans Narrow"/>
                <a:sym typeface="PT Sans Narrow"/>
              </a:rPr>
              <a:t>     </a:t>
            </a:r>
            <a:r>
              <a:rPr lang="en" sz="2900" b="1">
                <a:solidFill>
                  <a:schemeClr val="accent1"/>
                </a:solidFill>
                <a:latin typeface="PT Sans Narrow"/>
                <a:ea typeface="PT Sans Narrow"/>
                <a:cs typeface="PT Sans Narrow"/>
                <a:sym typeface="PT Sans Narrow"/>
              </a:rPr>
              <a:t>HEART DISEASE UCI (303 INSTANCES)</a:t>
            </a:r>
            <a:endParaRPr sz="2900" b="1">
              <a:solidFill>
                <a:schemeClr val="accent1"/>
              </a:solidFill>
              <a:latin typeface="PT Sans Narrow"/>
              <a:ea typeface="PT Sans Narrow"/>
              <a:cs typeface="PT Sans Narrow"/>
              <a:sym typeface="PT Sans Narrow"/>
            </a:endParaRPr>
          </a:p>
        </p:txBody>
      </p:sp>
      <p:pic>
        <p:nvPicPr>
          <p:cNvPr id="320" name="Google Shape;320;p37"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pic>
        <p:nvPicPr>
          <p:cNvPr id="321" name="Google Shape;321;p37"/>
          <p:cNvPicPr preferRelativeResize="0"/>
          <p:nvPr/>
        </p:nvPicPr>
        <p:blipFill rotWithShape="1">
          <a:blip r:embed="rId4">
            <a:alphaModFix/>
          </a:blip>
          <a:srcRect t="5977" b="6624"/>
          <a:stretch/>
        </p:blipFill>
        <p:spPr>
          <a:xfrm>
            <a:off x="2097925" y="998625"/>
            <a:ext cx="4948149" cy="363114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8"/>
          <p:cNvSpPr txBox="1"/>
          <p:nvPr/>
        </p:nvSpPr>
        <p:spPr>
          <a:xfrm>
            <a:off x="1378788" y="104875"/>
            <a:ext cx="63864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400" b="1">
                <a:solidFill>
                  <a:schemeClr val="accent1"/>
                </a:solidFill>
                <a:latin typeface="PT Sans Narrow"/>
                <a:ea typeface="PT Sans Narrow"/>
                <a:cs typeface="PT Sans Narrow"/>
                <a:sym typeface="PT Sans Narrow"/>
              </a:rPr>
              <a:t>COMBINED DATASET (1221 INSTANCES)</a:t>
            </a:r>
            <a:endParaRPr sz="3400" b="1">
              <a:solidFill>
                <a:schemeClr val="accent1"/>
              </a:solidFill>
              <a:latin typeface="PT Sans Narrow"/>
              <a:ea typeface="PT Sans Narrow"/>
              <a:cs typeface="PT Sans Narrow"/>
              <a:sym typeface="PT Sans Narrow"/>
            </a:endParaRPr>
          </a:p>
        </p:txBody>
      </p:sp>
      <p:pic>
        <p:nvPicPr>
          <p:cNvPr id="327" name="Google Shape;327;p38"/>
          <p:cNvPicPr preferRelativeResize="0"/>
          <p:nvPr/>
        </p:nvPicPr>
        <p:blipFill>
          <a:blip r:embed="rId3">
            <a:alphaModFix/>
          </a:blip>
          <a:stretch>
            <a:fillRect/>
          </a:stretch>
        </p:blipFill>
        <p:spPr>
          <a:xfrm>
            <a:off x="1921887" y="878525"/>
            <a:ext cx="5300224" cy="4091125"/>
          </a:xfrm>
          <a:prstGeom prst="rect">
            <a:avLst/>
          </a:prstGeom>
          <a:noFill/>
          <a:ln>
            <a:noFill/>
          </a:ln>
        </p:spPr>
      </p:pic>
      <p:pic>
        <p:nvPicPr>
          <p:cNvPr id="328" name="Google Shape;328;p38" descr="Free Vector | Doctor with stethoscope listening to huge heart beat ischemic  heart disease"/>
          <p:cNvPicPr preferRelativeResize="0"/>
          <p:nvPr/>
        </p:nvPicPr>
        <p:blipFill>
          <a:blip r:embed="rId4">
            <a:alphaModFix/>
          </a:blip>
          <a:stretch>
            <a:fillRect/>
          </a:stretch>
        </p:blipFill>
        <p:spPr>
          <a:xfrm>
            <a:off x="8367575" y="2"/>
            <a:ext cx="776425" cy="5149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pic>
        <p:nvPicPr>
          <p:cNvPr id="333" name="Google Shape;333;p39"/>
          <p:cNvPicPr preferRelativeResize="0"/>
          <p:nvPr/>
        </p:nvPicPr>
        <p:blipFill>
          <a:blip r:embed="rId3">
            <a:alphaModFix/>
          </a:blip>
          <a:stretch>
            <a:fillRect/>
          </a:stretch>
        </p:blipFill>
        <p:spPr>
          <a:xfrm>
            <a:off x="1989524" y="823725"/>
            <a:ext cx="5396701" cy="4072801"/>
          </a:xfrm>
          <a:prstGeom prst="rect">
            <a:avLst/>
          </a:prstGeom>
          <a:noFill/>
          <a:ln>
            <a:noFill/>
          </a:ln>
        </p:spPr>
      </p:pic>
      <p:sp>
        <p:nvSpPr>
          <p:cNvPr id="334" name="Google Shape;334;p39"/>
          <p:cNvSpPr txBox="1"/>
          <p:nvPr/>
        </p:nvSpPr>
        <p:spPr>
          <a:xfrm>
            <a:off x="633975" y="47550"/>
            <a:ext cx="77046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400" b="1">
                <a:solidFill>
                  <a:schemeClr val="accent1"/>
                </a:solidFill>
                <a:latin typeface="PT Sans Narrow"/>
                <a:ea typeface="PT Sans Narrow"/>
                <a:cs typeface="PT Sans Narrow"/>
                <a:sym typeface="PT Sans Narrow"/>
              </a:rPr>
              <a:t>CARDIOVASCULAR DATASET (70000 INSTANCES)</a:t>
            </a:r>
            <a:endParaRPr sz="3400">
              <a:solidFill>
                <a:schemeClr val="accent1"/>
              </a:solidFill>
              <a:latin typeface="PT Sans Narrow"/>
              <a:ea typeface="PT Sans Narrow"/>
              <a:cs typeface="PT Sans Narrow"/>
              <a:sym typeface="PT Sans Narrow"/>
            </a:endParaRPr>
          </a:p>
        </p:txBody>
      </p:sp>
      <p:pic>
        <p:nvPicPr>
          <p:cNvPr id="335" name="Google Shape;335;p39" descr="Free Vector | Doctor with stethoscope listening to huge heart beat ischemic  heart disease"/>
          <p:cNvPicPr preferRelativeResize="0"/>
          <p:nvPr/>
        </p:nvPicPr>
        <p:blipFill>
          <a:blip r:embed="rId4">
            <a:alphaModFix/>
          </a:blip>
          <a:stretch>
            <a:fillRect/>
          </a:stretch>
        </p:blipFill>
        <p:spPr>
          <a:xfrm>
            <a:off x="8367575" y="2"/>
            <a:ext cx="776425" cy="5149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0"/>
          <p:cNvSpPr txBox="1">
            <a:spLocks noGrp="1"/>
          </p:cNvSpPr>
          <p:nvPr>
            <p:ph type="title"/>
          </p:nvPr>
        </p:nvSpPr>
        <p:spPr>
          <a:xfrm>
            <a:off x="311700" y="73550"/>
            <a:ext cx="8520600" cy="7074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MULTILEVEL STACKING </a:t>
            </a:r>
            <a:endParaRPr/>
          </a:p>
        </p:txBody>
      </p:sp>
      <p:sp>
        <p:nvSpPr>
          <p:cNvPr id="341" name="Google Shape;341;p40"/>
          <p:cNvSpPr txBox="1"/>
          <p:nvPr/>
        </p:nvSpPr>
        <p:spPr>
          <a:xfrm>
            <a:off x="3269375" y="4643750"/>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342" name="Google Shape;342;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28</a:t>
            </a:fld>
            <a:endParaRPr/>
          </a:p>
        </p:txBody>
      </p:sp>
      <p:pic>
        <p:nvPicPr>
          <p:cNvPr id="343" name="Google Shape;343;p40"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pic>
        <p:nvPicPr>
          <p:cNvPr id="344" name="Google Shape;344;p40"/>
          <p:cNvPicPr preferRelativeResize="0"/>
          <p:nvPr/>
        </p:nvPicPr>
        <p:blipFill>
          <a:blip r:embed="rId4">
            <a:alphaModFix/>
          </a:blip>
          <a:stretch>
            <a:fillRect/>
          </a:stretch>
        </p:blipFill>
        <p:spPr>
          <a:xfrm>
            <a:off x="311882" y="1124150"/>
            <a:ext cx="8520419" cy="29754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41"/>
          <p:cNvSpPr txBox="1">
            <a:spLocks noGrp="1"/>
          </p:cNvSpPr>
          <p:nvPr>
            <p:ph type="title"/>
          </p:nvPr>
        </p:nvSpPr>
        <p:spPr>
          <a:xfrm>
            <a:off x="311700" y="73550"/>
            <a:ext cx="8520600" cy="7074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MULTILEVEL STACKING </a:t>
            </a:r>
            <a:endParaRPr/>
          </a:p>
        </p:txBody>
      </p:sp>
      <p:sp>
        <p:nvSpPr>
          <p:cNvPr id="350" name="Google Shape;350;p41"/>
          <p:cNvSpPr txBox="1"/>
          <p:nvPr/>
        </p:nvSpPr>
        <p:spPr>
          <a:xfrm>
            <a:off x="3269375" y="4643750"/>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351" name="Google Shape;351;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29</a:t>
            </a:fld>
            <a:endParaRPr/>
          </a:p>
        </p:txBody>
      </p:sp>
      <p:pic>
        <p:nvPicPr>
          <p:cNvPr id="352" name="Google Shape;352;p41"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pic>
        <p:nvPicPr>
          <p:cNvPr id="353" name="Google Shape;353;p41"/>
          <p:cNvPicPr preferRelativeResize="0"/>
          <p:nvPr/>
        </p:nvPicPr>
        <p:blipFill>
          <a:blip r:embed="rId4">
            <a:alphaModFix/>
          </a:blip>
          <a:stretch>
            <a:fillRect/>
          </a:stretch>
        </p:blipFill>
        <p:spPr>
          <a:xfrm>
            <a:off x="1109525" y="960925"/>
            <a:ext cx="6924949" cy="3221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5"/>
          <p:cNvSpPr txBox="1">
            <a:spLocks noGrp="1"/>
          </p:cNvSpPr>
          <p:nvPr>
            <p:ph type="title"/>
          </p:nvPr>
        </p:nvSpPr>
        <p:spPr>
          <a:xfrm>
            <a:off x="311688" y="0"/>
            <a:ext cx="8520600" cy="7074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SCOPE AND MOTIVATION</a:t>
            </a:r>
            <a:endParaRPr/>
          </a:p>
        </p:txBody>
      </p:sp>
      <p:sp>
        <p:nvSpPr>
          <p:cNvPr id="94" name="Google Shape;94;p15"/>
          <p:cNvSpPr txBox="1">
            <a:spLocks noGrp="1"/>
          </p:cNvSpPr>
          <p:nvPr>
            <p:ph type="body" idx="1"/>
          </p:nvPr>
        </p:nvSpPr>
        <p:spPr>
          <a:xfrm>
            <a:off x="311700" y="797100"/>
            <a:ext cx="8520600" cy="35493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The system can discover and extract hidden knowledge associated with diseases from a historical heart data set. </a:t>
            </a:r>
            <a:endParaRPr sz="1600">
              <a:solidFill>
                <a:srgbClr val="000000"/>
              </a:solidFill>
              <a:latin typeface="Times New Roman"/>
              <a:ea typeface="Times New Roman"/>
              <a:cs typeface="Times New Roman"/>
              <a:sym typeface="Times New Roman"/>
            </a:endParaRPr>
          </a:p>
          <a:p>
            <a:pPr marL="457200" lvl="0" indent="-330200" algn="l" rtl="0">
              <a:spcBef>
                <a:spcPts val="1000"/>
              </a:spcBef>
              <a:spcAft>
                <a:spcPts val="100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Integration of clinical decision support with computer-based patient medical records could reduce medical errors, enhance patient safety, decrease unwanted practice variation, and improve patient outcome.</a:t>
            </a:r>
            <a:endParaRPr sz="1600">
              <a:solidFill>
                <a:srgbClr val="000000"/>
              </a:solidFill>
              <a:latin typeface="Times New Roman"/>
              <a:ea typeface="Times New Roman"/>
              <a:cs typeface="Times New Roman"/>
              <a:sym typeface="Times New Roman"/>
            </a:endParaRPr>
          </a:p>
        </p:txBody>
      </p:sp>
      <p:sp>
        <p:nvSpPr>
          <p:cNvPr id="95" name="Google Shape;95;p15"/>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96" name="Google Shape;9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pic>
        <p:nvPicPr>
          <p:cNvPr id="97" name="Google Shape;97;p15"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pic>
        <p:nvPicPr>
          <p:cNvPr id="98" name="Google Shape;98;p15" descr="Graphic Design Blog"/>
          <p:cNvPicPr preferRelativeResize="0"/>
          <p:nvPr/>
        </p:nvPicPr>
        <p:blipFill rotWithShape="1">
          <a:blip r:embed="rId4">
            <a:alphaModFix/>
          </a:blip>
          <a:srcRect l="16193" r="17519"/>
          <a:stretch/>
        </p:blipFill>
        <p:spPr>
          <a:xfrm>
            <a:off x="3682600" y="2683125"/>
            <a:ext cx="1778800" cy="20126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42"/>
          <p:cNvSpPr txBox="1"/>
          <p:nvPr/>
        </p:nvSpPr>
        <p:spPr>
          <a:xfrm>
            <a:off x="61350" y="0"/>
            <a:ext cx="90213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200" b="1">
                <a:solidFill>
                  <a:schemeClr val="accent1"/>
                </a:solidFill>
                <a:latin typeface="PT Sans Narrow"/>
                <a:ea typeface="PT Sans Narrow"/>
                <a:cs typeface="PT Sans Narrow"/>
                <a:sym typeface="PT Sans Narrow"/>
              </a:rPr>
              <a:t>      MULTI LEVEL STACKING AFTER CROSS VALIDATION</a:t>
            </a:r>
            <a:endParaRPr sz="3200"/>
          </a:p>
        </p:txBody>
      </p:sp>
      <p:pic>
        <p:nvPicPr>
          <p:cNvPr id="359" name="Google Shape;359;p42" descr="Free Vector | Doctor with stethoscope listening to huge heart beat ischemic  heart disease"/>
          <p:cNvPicPr preferRelativeResize="0"/>
          <p:nvPr/>
        </p:nvPicPr>
        <p:blipFill>
          <a:blip r:embed="rId3">
            <a:alphaModFix/>
          </a:blip>
          <a:stretch>
            <a:fillRect/>
          </a:stretch>
        </p:blipFill>
        <p:spPr>
          <a:xfrm>
            <a:off x="8505450" y="46763"/>
            <a:ext cx="638550" cy="423475"/>
          </a:xfrm>
          <a:prstGeom prst="rect">
            <a:avLst/>
          </a:prstGeom>
          <a:noFill/>
          <a:ln>
            <a:noFill/>
          </a:ln>
        </p:spPr>
      </p:pic>
      <p:sp>
        <p:nvSpPr>
          <p:cNvPr id="360" name="Google Shape;360;p42"/>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graphicFrame>
        <p:nvGraphicFramePr>
          <p:cNvPr id="361" name="Google Shape;361;p42"/>
          <p:cNvGraphicFramePr/>
          <p:nvPr/>
        </p:nvGraphicFramePr>
        <p:xfrm>
          <a:off x="523763" y="1168550"/>
          <a:ext cx="3000000" cy="3000000"/>
        </p:xfrm>
        <a:graphic>
          <a:graphicData uri="http://schemas.openxmlformats.org/drawingml/2006/table">
            <a:tbl>
              <a:tblPr>
                <a:noFill/>
                <a:tableStyleId>{11CC532A-3448-4871-AFDB-45092213AA26}</a:tableStyleId>
              </a:tblPr>
              <a:tblGrid>
                <a:gridCol w="2787275">
                  <a:extLst>
                    <a:ext uri="{9D8B030D-6E8A-4147-A177-3AD203B41FA5}">
                      <a16:colId xmlns:a16="http://schemas.microsoft.com/office/drawing/2014/main" val="20000"/>
                    </a:ext>
                  </a:extLst>
                </a:gridCol>
                <a:gridCol w="1348550">
                  <a:extLst>
                    <a:ext uri="{9D8B030D-6E8A-4147-A177-3AD203B41FA5}">
                      <a16:colId xmlns:a16="http://schemas.microsoft.com/office/drawing/2014/main" val="20001"/>
                    </a:ext>
                  </a:extLst>
                </a:gridCol>
                <a:gridCol w="1393925">
                  <a:extLst>
                    <a:ext uri="{9D8B030D-6E8A-4147-A177-3AD203B41FA5}">
                      <a16:colId xmlns:a16="http://schemas.microsoft.com/office/drawing/2014/main" val="20002"/>
                    </a:ext>
                  </a:extLst>
                </a:gridCol>
                <a:gridCol w="1511050">
                  <a:extLst>
                    <a:ext uri="{9D8B030D-6E8A-4147-A177-3AD203B41FA5}">
                      <a16:colId xmlns:a16="http://schemas.microsoft.com/office/drawing/2014/main" val="20003"/>
                    </a:ext>
                  </a:extLst>
                </a:gridCol>
                <a:gridCol w="1360475">
                  <a:extLst>
                    <a:ext uri="{9D8B030D-6E8A-4147-A177-3AD203B41FA5}">
                      <a16:colId xmlns:a16="http://schemas.microsoft.com/office/drawing/2014/main" val="20004"/>
                    </a:ext>
                  </a:extLst>
                </a:gridCol>
              </a:tblGrid>
              <a:tr h="11582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DATASET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F1 SCORE</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ACCURACY</a:t>
                      </a:r>
                      <a:endParaRPr sz="1600" b="1">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PRECISION </a:t>
                      </a:r>
                      <a:endParaRPr sz="1600" b="1">
                        <a:latin typeface="Times New Roman"/>
                        <a:ea typeface="Times New Roman"/>
                        <a:cs typeface="Times New Roman"/>
                        <a:sym typeface="Times New Roman"/>
                      </a:endParaRPr>
                    </a:p>
                    <a:p>
                      <a:pPr marL="0" lvl="0" indent="0" algn="ctr" rtl="0">
                        <a:spcBef>
                          <a:spcPts val="0"/>
                        </a:spcBef>
                        <a:spcAft>
                          <a:spcPts val="0"/>
                        </a:spcAft>
                        <a:buNone/>
                      </a:pPr>
                      <a:r>
                        <a:rPr lang="en" sz="1600" b="1">
                          <a:latin typeface="Times New Roman"/>
                          <a:ea typeface="Times New Roman"/>
                          <a:cs typeface="Times New Roman"/>
                          <a:sym typeface="Times New Roman"/>
                        </a:rPr>
                        <a:t>SCORE</a:t>
                      </a:r>
                      <a:endParaRPr sz="1600" b="1">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RECALL SCORE</a:t>
                      </a:r>
                      <a:endParaRPr sz="1600" b="1">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85542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Combined dataset (1221)</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a:t>77.9%</a:t>
                      </a:r>
                      <a:endParaRPr/>
                    </a:p>
                  </a:txBody>
                  <a:tcPr marL="91425" marR="91425" marT="91425" marB="91425"/>
                </a:tc>
                <a:tc>
                  <a:txBody>
                    <a:bodyPr/>
                    <a:lstStyle/>
                    <a:p>
                      <a:pPr marL="0" lvl="0" indent="0" algn="ctr" rtl="0">
                        <a:spcBef>
                          <a:spcPts val="0"/>
                        </a:spcBef>
                        <a:spcAft>
                          <a:spcPts val="0"/>
                        </a:spcAft>
                        <a:buNone/>
                      </a:pPr>
                      <a:r>
                        <a:rPr lang="en"/>
                        <a:t>74.6%</a:t>
                      </a:r>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a:t>75.4%</a:t>
                      </a:r>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a:t>81.6%</a:t>
                      </a:r>
                      <a:endParaRPr/>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1120100">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Cardiovascular Disease dataset (70000)</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97.04%</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96.5%</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94.4%</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b="1">
                          <a:solidFill>
                            <a:schemeClr val="accent4"/>
                          </a:solidFill>
                          <a:latin typeface="Times New Roman"/>
                          <a:ea typeface="Times New Roman"/>
                          <a:cs typeface="Times New Roman"/>
                          <a:sym typeface="Times New Roman"/>
                        </a:rPr>
                        <a:t>99.8%</a:t>
                      </a:r>
                      <a:endParaRPr sz="1600" b="1">
                        <a:solidFill>
                          <a:schemeClr val="accent4"/>
                        </a:solidFill>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graphicFrame>
        <p:nvGraphicFramePr>
          <p:cNvPr id="366" name="Google Shape;366;p43"/>
          <p:cNvGraphicFramePr/>
          <p:nvPr/>
        </p:nvGraphicFramePr>
        <p:xfrm>
          <a:off x="393688" y="1224008"/>
          <a:ext cx="3000000" cy="3000000"/>
        </p:xfrm>
        <a:graphic>
          <a:graphicData uri="http://schemas.openxmlformats.org/drawingml/2006/table">
            <a:tbl>
              <a:tblPr>
                <a:noFill/>
                <a:tableStyleId>{11CC532A-3448-4871-AFDB-45092213AA26}</a:tableStyleId>
              </a:tblPr>
              <a:tblGrid>
                <a:gridCol w="1623175">
                  <a:extLst>
                    <a:ext uri="{9D8B030D-6E8A-4147-A177-3AD203B41FA5}">
                      <a16:colId xmlns:a16="http://schemas.microsoft.com/office/drawing/2014/main" val="20000"/>
                    </a:ext>
                  </a:extLst>
                </a:gridCol>
                <a:gridCol w="785300">
                  <a:extLst>
                    <a:ext uri="{9D8B030D-6E8A-4147-A177-3AD203B41FA5}">
                      <a16:colId xmlns:a16="http://schemas.microsoft.com/office/drawing/2014/main" val="20001"/>
                    </a:ext>
                  </a:extLst>
                </a:gridCol>
                <a:gridCol w="834025">
                  <a:extLst>
                    <a:ext uri="{9D8B030D-6E8A-4147-A177-3AD203B41FA5}">
                      <a16:colId xmlns:a16="http://schemas.microsoft.com/office/drawing/2014/main" val="20002"/>
                    </a:ext>
                  </a:extLst>
                </a:gridCol>
                <a:gridCol w="811750">
                  <a:extLst>
                    <a:ext uri="{9D8B030D-6E8A-4147-A177-3AD203B41FA5}">
                      <a16:colId xmlns:a16="http://schemas.microsoft.com/office/drawing/2014/main" val="20003"/>
                    </a:ext>
                  </a:extLst>
                </a:gridCol>
                <a:gridCol w="821500">
                  <a:extLst>
                    <a:ext uri="{9D8B030D-6E8A-4147-A177-3AD203B41FA5}">
                      <a16:colId xmlns:a16="http://schemas.microsoft.com/office/drawing/2014/main" val="20004"/>
                    </a:ext>
                  </a:extLst>
                </a:gridCol>
                <a:gridCol w="879975">
                  <a:extLst>
                    <a:ext uri="{9D8B030D-6E8A-4147-A177-3AD203B41FA5}">
                      <a16:colId xmlns:a16="http://schemas.microsoft.com/office/drawing/2014/main" val="20005"/>
                    </a:ext>
                  </a:extLst>
                </a:gridCol>
                <a:gridCol w="928650">
                  <a:extLst>
                    <a:ext uri="{9D8B030D-6E8A-4147-A177-3AD203B41FA5}">
                      <a16:colId xmlns:a16="http://schemas.microsoft.com/office/drawing/2014/main" val="20006"/>
                    </a:ext>
                  </a:extLst>
                </a:gridCol>
                <a:gridCol w="792275">
                  <a:extLst>
                    <a:ext uri="{9D8B030D-6E8A-4147-A177-3AD203B41FA5}">
                      <a16:colId xmlns:a16="http://schemas.microsoft.com/office/drawing/2014/main" val="20007"/>
                    </a:ext>
                  </a:extLst>
                </a:gridCol>
                <a:gridCol w="879975">
                  <a:extLst>
                    <a:ext uri="{9D8B030D-6E8A-4147-A177-3AD203B41FA5}">
                      <a16:colId xmlns:a16="http://schemas.microsoft.com/office/drawing/2014/main" val="20008"/>
                    </a:ext>
                  </a:extLst>
                </a:gridCol>
              </a:tblGrid>
              <a:tr h="685625">
                <a:tc rowSpan="2">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DATASET</a:t>
                      </a:r>
                      <a:endParaRPr sz="1600" b="1">
                        <a:latin typeface="Times New Roman"/>
                        <a:ea typeface="Times New Roman"/>
                        <a:cs typeface="Times New Roman"/>
                        <a:sym typeface="Times New Roman"/>
                      </a:endParaRPr>
                    </a:p>
                  </a:txBody>
                  <a:tcPr marL="91425" marR="91425" marT="91425" marB="91425">
                    <a:solidFill>
                      <a:schemeClr val="dk1"/>
                    </a:solidFill>
                  </a:tcPr>
                </a:tc>
                <a:tc gridSpan="2">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F1 SCORE</a:t>
                      </a:r>
                      <a:endParaRPr sz="1600" b="1">
                        <a:latin typeface="Times New Roman"/>
                        <a:ea typeface="Times New Roman"/>
                        <a:cs typeface="Times New Roman"/>
                        <a:sym typeface="Times New Roman"/>
                      </a:endParaRPr>
                    </a:p>
                  </a:txBody>
                  <a:tcPr marL="91425" marR="91425" marT="91425" marB="91425">
                    <a:solidFill>
                      <a:schemeClr val="dk1"/>
                    </a:solidFill>
                  </a:tcPr>
                </a:tc>
                <a:tc hMerge="1">
                  <a:txBody>
                    <a:bodyPr/>
                    <a:lstStyle/>
                    <a:p>
                      <a:endParaRPr lang="en-US"/>
                    </a:p>
                  </a:txBody>
                  <a:tcPr/>
                </a:tc>
                <a:tc gridSpan="2">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ACCURACY</a:t>
                      </a:r>
                      <a:endParaRPr sz="1600" b="1">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solidFill>
                      <a:schemeClr val="dk1"/>
                    </a:solidFill>
                  </a:tcPr>
                </a:tc>
                <a:tc hMerge="1">
                  <a:txBody>
                    <a:bodyPr/>
                    <a:lstStyle/>
                    <a:p>
                      <a:endParaRPr lang="en-US"/>
                    </a:p>
                  </a:txBody>
                  <a:tcPr/>
                </a:tc>
                <a:tc gridSpan="2">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PRECISION </a:t>
                      </a:r>
                      <a:endParaRPr sz="1600" b="1">
                        <a:latin typeface="Times New Roman"/>
                        <a:ea typeface="Times New Roman"/>
                        <a:cs typeface="Times New Roman"/>
                        <a:sym typeface="Times New Roman"/>
                      </a:endParaRPr>
                    </a:p>
                    <a:p>
                      <a:pPr marL="0" lvl="0" indent="0" algn="ctr" rtl="0">
                        <a:spcBef>
                          <a:spcPts val="0"/>
                        </a:spcBef>
                        <a:spcAft>
                          <a:spcPts val="0"/>
                        </a:spcAft>
                        <a:buNone/>
                      </a:pPr>
                      <a:r>
                        <a:rPr lang="en" sz="1600" b="1">
                          <a:latin typeface="Times New Roman"/>
                          <a:ea typeface="Times New Roman"/>
                          <a:cs typeface="Times New Roman"/>
                          <a:sym typeface="Times New Roman"/>
                        </a:rPr>
                        <a:t>SCORE</a:t>
                      </a:r>
                      <a:endParaRPr sz="1600" b="1">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solidFill>
                      <a:schemeClr val="dk1"/>
                    </a:solidFill>
                  </a:tcPr>
                </a:tc>
                <a:tc hMerge="1">
                  <a:txBody>
                    <a:bodyPr/>
                    <a:lstStyle/>
                    <a:p>
                      <a:endParaRPr lang="en-US"/>
                    </a:p>
                  </a:txBody>
                  <a:tcPr/>
                </a:tc>
                <a:tc gridSpan="2">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RECALL SCORE</a:t>
                      </a:r>
                      <a:endParaRPr sz="1600" b="1">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solidFill>
                      <a:schemeClr val="dk1"/>
                    </a:solidFill>
                  </a:tcPr>
                </a:tc>
                <a:tc hMerge="1">
                  <a:txBody>
                    <a:bodyPr/>
                    <a:lstStyle/>
                    <a:p>
                      <a:endParaRPr lang="en-US"/>
                    </a:p>
                  </a:txBody>
                  <a:tcPr/>
                </a:tc>
                <a:extLst>
                  <a:ext uri="{0D108BD9-81ED-4DB2-BD59-A6C34878D82A}">
                    <a16:rowId xmlns:a16="http://schemas.microsoft.com/office/drawing/2014/main" val="10000"/>
                  </a:ext>
                </a:extLst>
              </a:tr>
              <a:tr h="697475">
                <a:tc vMerge="1">
                  <a:txBody>
                    <a:bodyPr/>
                    <a:lstStyle/>
                    <a:p>
                      <a:endParaRPr lang="en-US"/>
                    </a:p>
                  </a:txBody>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Train</a:t>
                      </a:r>
                      <a:endParaRPr sz="1600" b="1">
                        <a:latin typeface="Times New Roman"/>
                        <a:ea typeface="Times New Roman"/>
                        <a:cs typeface="Times New Roman"/>
                        <a:sym typeface="Times New Roman"/>
                      </a:endParaRPr>
                    </a:p>
                    <a:p>
                      <a:pPr marL="0" lvl="0" indent="0" algn="ctr" rtl="0">
                        <a:spcBef>
                          <a:spcPts val="0"/>
                        </a:spcBef>
                        <a:spcAft>
                          <a:spcPts val="0"/>
                        </a:spcAft>
                        <a:buNone/>
                      </a:pPr>
                      <a:r>
                        <a:rPr lang="en" sz="1600" b="1">
                          <a:latin typeface="Times New Roman"/>
                          <a:ea typeface="Times New Roman"/>
                          <a:cs typeface="Times New Roman"/>
                          <a:sym typeface="Times New Roman"/>
                        </a:rPr>
                        <a:t>data</a:t>
                      </a:r>
                      <a:endParaRPr sz="1600" b="1">
                        <a:latin typeface="Times New Roman"/>
                        <a:ea typeface="Times New Roman"/>
                        <a:cs typeface="Times New Roman"/>
                        <a:sym typeface="Times New Roman"/>
                      </a:endParaRPr>
                    </a:p>
                  </a:txBody>
                  <a:tcPr marL="91425" marR="91425" marT="91425" marB="91425">
                    <a:solidFill>
                      <a:srgbClr val="F9CB9C"/>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Test </a:t>
                      </a:r>
                      <a:endParaRPr sz="1600" b="1">
                        <a:latin typeface="Times New Roman"/>
                        <a:ea typeface="Times New Roman"/>
                        <a:cs typeface="Times New Roman"/>
                        <a:sym typeface="Times New Roman"/>
                      </a:endParaRPr>
                    </a:p>
                    <a:p>
                      <a:pPr marL="0" lvl="0" indent="0" algn="ctr" rtl="0">
                        <a:spcBef>
                          <a:spcPts val="0"/>
                        </a:spcBef>
                        <a:spcAft>
                          <a:spcPts val="0"/>
                        </a:spcAft>
                        <a:buNone/>
                      </a:pPr>
                      <a:r>
                        <a:rPr lang="en" sz="1600" b="1">
                          <a:latin typeface="Times New Roman"/>
                          <a:ea typeface="Times New Roman"/>
                          <a:cs typeface="Times New Roman"/>
                          <a:sym typeface="Times New Roman"/>
                        </a:rPr>
                        <a:t>data</a:t>
                      </a:r>
                      <a:endParaRPr sz="1600" b="1">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solidFill>
                      <a:srgbClr val="F9CB9C"/>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Train</a:t>
                      </a:r>
                      <a:endParaRPr sz="1600" b="1">
                        <a:latin typeface="Times New Roman"/>
                        <a:ea typeface="Times New Roman"/>
                        <a:cs typeface="Times New Roman"/>
                        <a:sym typeface="Times New Roman"/>
                      </a:endParaRPr>
                    </a:p>
                    <a:p>
                      <a:pPr marL="0" lvl="0" indent="0" algn="ctr" rtl="0">
                        <a:spcBef>
                          <a:spcPts val="0"/>
                        </a:spcBef>
                        <a:spcAft>
                          <a:spcPts val="0"/>
                        </a:spcAft>
                        <a:buNone/>
                      </a:pPr>
                      <a:r>
                        <a:rPr lang="en" sz="1600" b="1">
                          <a:latin typeface="Times New Roman"/>
                          <a:ea typeface="Times New Roman"/>
                          <a:cs typeface="Times New Roman"/>
                          <a:sym typeface="Times New Roman"/>
                        </a:rPr>
                        <a:t>data</a:t>
                      </a:r>
                      <a:endParaRPr sz="1600" b="1">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9CB9C"/>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Test </a:t>
                      </a:r>
                      <a:endParaRPr sz="1600" b="1">
                        <a:latin typeface="Times New Roman"/>
                        <a:ea typeface="Times New Roman"/>
                        <a:cs typeface="Times New Roman"/>
                        <a:sym typeface="Times New Roman"/>
                      </a:endParaRPr>
                    </a:p>
                    <a:p>
                      <a:pPr marL="0" lvl="0" indent="0" algn="ctr" rtl="0">
                        <a:spcBef>
                          <a:spcPts val="0"/>
                        </a:spcBef>
                        <a:spcAft>
                          <a:spcPts val="0"/>
                        </a:spcAft>
                        <a:buNone/>
                      </a:pPr>
                      <a:r>
                        <a:rPr lang="en" sz="1600" b="1">
                          <a:latin typeface="Times New Roman"/>
                          <a:ea typeface="Times New Roman"/>
                          <a:cs typeface="Times New Roman"/>
                          <a:sym typeface="Times New Roman"/>
                        </a:rPr>
                        <a:t>data</a:t>
                      </a:r>
                      <a:endParaRPr sz="1600" b="1">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9CB9C"/>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Train</a:t>
                      </a:r>
                      <a:endParaRPr sz="1600" b="1">
                        <a:latin typeface="Times New Roman"/>
                        <a:ea typeface="Times New Roman"/>
                        <a:cs typeface="Times New Roman"/>
                        <a:sym typeface="Times New Roman"/>
                      </a:endParaRPr>
                    </a:p>
                    <a:p>
                      <a:pPr marL="0" lvl="0" indent="0" algn="ctr" rtl="0">
                        <a:spcBef>
                          <a:spcPts val="0"/>
                        </a:spcBef>
                        <a:spcAft>
                          <a:spcPts val="0"/>
                        </a:spcAft>
                        <a:buNone/>
                      </a:pPr>
                      <a:r>
                        <a:rPr lang="en" sz="1600" b="1">
                          <a:latin typeface="Times New Roman"/>
                          <a:ea typeface="Times New Roman"/>
                          <a:cs typeface="Times New Roman"/>
                          <a:sym typeface="Times New Roman"/>
                        </a:rPr>
                        <a:t>data</a:t>
                      </a:r>
                      <a:endParaRPr sz="1600" b="1">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9CB9C"/>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Test </a:t>
                      </a:r>
                      <a:endParaRPr sz="1600" b="1">
                        <a:latin typeface="Times New Roman"/>
                        <a:ea typeface="Times New Roman"/>
                        <a:cs typeface="Times New Roman"/>
                        <a:sym typeface="Times New Roman"/>
                      </a:endParaRPr>
                    </a:p>
                    <a:p>
                      <a:pPr marL="0" lvl="0" indent="0" algn="ctr" rtl="0">
                        <a:spcBef>
                          <a:spcPts val="0"/>
                        </a:spcBef>
                        <a:spcAft>
                          <a:spcPts val="0"/>
                        </a:spcAft>
                        <a:buNone/>
                      </a:pPr>
                      <a:r>
                        <a:rPr lang="en" sz="1600" b="1">
                          <a:latin typeface="Times New Roman"/>
                          <a:ea typeface="Times New Roman"/>
                          <a:cs typeface="Times New Roman"/>
                          <a:sym typeface="Times New Roman"/>
                        </a:rPr>
                        <a:t>data</a:t>
                      </a:r>
                      <a:endParaRPr sz="1600" b="1">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9CB9C"/>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Train</a:t>
                      </a:r>
                      <a:endParaRPr sz="1600" b="1">
                        <a:latin typeface="Times New Roman"/>
                        <a:ea typeface="Times New Roman"/>
                        <a:cs typeface="Times New Roman"/>
                        <a:sym typeface="Times New Roman"/>
                      </a:endParaRPr>
                    </a:p>
                    <a:p>
                      <a:pPr marL="0" lvl="0" indent="0" algn="ctr" rtl="0">
                        <a:spcBef>
                          <a:spcPts val="0"/>
                        </a:spcBef>
                        <a:spcAft>
                          <a:spcPts val="0"/>
                        </a:spcAft>
                        <a:buNone/>
                      </a:pPr>
                      <a:r>
                        <a:rPr lang="en" sz="1600" b="1">
                          <a:latin typeface="Times New Roman"/>
                          <a:ea typeface="Times New Roman"/>
                          <a:cs typeface="Times New Roman"/>
                          <a:sym typeface="Times New Roman"/>
                        </a:rPr>
                        <a:t>data</a:t>
                      </a:r>
                      <a:endParaRPr sz="1600" b="1">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9CB9C"/>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Test </a:t>
                      </a:r>
                      <a:endParaRPr sz="1600" b="1">
                        <a:latin typeface="Times New Roman"/>
                        <a:ea typeface="Times New Roman"/>
                        <a:cs typeface="Times New Roman"/>
                        <a:sym typeface="Times New Roman"/>
                      </a:endParaRPr>
                    </a:p>
                    <a:p>
                      <a:pPr marL="0" lvl="0" indent="0" algn="ctr" rtl="0">
                        <a:spcBef>
                          <a:spcPts val="0"/>
                        </a:spcBef>
                        <a:spcAft>
                          <a:spcPts val="0"/>
                        </a:spcAft>
                        <a:buNone/>
                      </a:pPr>
                      <a:r>
                        <a:rPr lang="en" sz="1600" b="1">
                          <a:latin typeface="Times New Roman"/>
                          <a:ea typeface="Times New Roman"/>
                          <a:cs typeface="Times New Roman"/>
                          <a:sym typeface="Times New Roman"/>
                        </a:rPr>
                        <a:t>data</a:t>
                      </a:r>
                      <a:endParaRPr sz="1600" b="1">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9CB9C"/>
                    </a:solidFill>
                  </a:tcPr>
                </a:tc>
                <a:extLst>
                  <a:ext uri="{0D108BD9-81ED-4DB2-BD59-A6C34878D82A}">
                    <a16:rowId xmlns:a16="http://schemas.microsoft.com/office/drawing/2014/main" val="10001"/>
                  </a:ext>
                </a:extLst>
              </a:tr>
              <a:tr h="79195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Combined dataset (1221)</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93.7%</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93.5%</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93%</a:t>
                      </a:r>
                      <a:endParaRPr sz="1600">
                        <a:latin typeface="Times New Roman"/>
                        <a:ea typeface="Times New Roman"/>
                        <a:cs typeface="Times New Roman"/>
                        <a:sym typeface="Times New Roman"/>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92.6%</a:t>
                      </a:r>
                      <a:endParaRPr sz="1600">
                        <a:latin typeface="Times New Roman"/>
                        <a:ea typeface="Times New Roman"/>
                        <a:cs typeface="Times New Roman"/>
                        <a:sym typeface="Times New Roman"/>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92.3%</a:t>
                      </a:r>
                      <a:endParaRPr sz="1600">
                        <a:latin typeface="Times New Roman"/>
                        <a:ea typeface="Times New Roman"/>
                        <a:cs typeface="Times New Roman"/>
                        <a:sym typeface="Times New Roman"/>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91.6%</a:t>
                      </a:r>
                      <a:endParaRPr sz="1600">
                        <a:latin typeface="Times New Roman"/>
                        <a:ea typeface="Times New Roman"/>
                        <a:cs typeface="Times New Roman"/>
                        <a:sym typeface="Times New Roman"/>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95.1%</a:t>
                      </a:r>
                      <a:endParaRPr sz="1600">
                        <a:latin typeface="Times New Roman"/>
                        <a:ea typeface="Times New Roman"/>
                        <a:cs typeface="Times New Roman"/>
                        <a:sym typeface="Times New Roman"/>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95.6%</a:t>
                      </a:r>
                      <a:endParaRPr sz="1600">
                        <a:latin typeface="Times New Roman"/>
                        <a:ea typeface="Times New Roman"/>
                        <a:cs typeface="Times New Roman"/>
                        <a:sym typeface="Times New Roman"/>
                      </a:endParaRPr>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2"/>
                  </a:ext>
                </a:extLst>
              </a:tr>
              <a:tr h="1059600">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Cardiovascular Disease dataset (70000)</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97.4%</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97.3%</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97.4%</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97.3%</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98.6%</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98.3%</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96.2%</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96.3%</a:t>
                      </a:r>
                      <a:endParaRPr sz="1600" b="1">
                        <a:solidFill>
                          <a:schemeClr val="accent1"/>
                        </a:solidFill>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3"/>
                  </a:ext>
                </a:extLst>
              </a:tr>
            </a:tbl>
          </a:graphicData>
        </a:graphic>
      </p:graphicFrame>
      <p:sp>
        <p:nvSpPr>
          <p:cNvPr id="367" name="Google Shape;367;p43"/>
          <p:cNvSpPr txBox="1"/>
          <p:nvPr/>
        </p:nvSpPr>
        <p:spPr>
          <a:xfrm>
            <a:off x="61350" y="0"/>
            <a:ext cx="90213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200" b="1">
                <a:solidFill>
                  <a:schemeClr val="accent1"/>
                </a:solidFill>
                <a:latin typeface="PT Sans Narrow"/>
                <a:ea typeface="PT Sans Narrow"/>
                <a:cs typeface="PT Sans Narrow"/>
                <a:sym typeface="PT Sans Narrow"/>
              </a:rPr>
              <a:t>      MULTI LEVEL STACKING BEFORE CROSS VALIDATION</a:t>
            </a:r>
            <a:endParaRPr sz="3200"/>
          </a:p>
        </p:txBody>
      </p:sp>
      <p:pic>
        <p:nvPicPr>
          <p:cNvPr id="368" name="Google Shape;368;p43" descr="Free Vector | Doctor with stethoscope listening to huge heart beat ischemic  heart disease"/>
          <p:cNvPicPr preferRelativeResize="0"/>
          <p:nvPr/>
        </p:nvPicPr>
        <p:blipFill>
          <a:blip r:embed="rId3">
            <a:alphaModFix/>
          </a:blip>
          <a:stretch>
            <a:fillRect/>
          </a:stretch>
        </p:blipFill>
        <p:spPr>
          <a:xfrm>
            <a:off x="8505450" y="46763"/>
            <a:ext cx="638550" cy="423475"/>
          </a:xfrm>
          <a:prstGeom prst="rect">
            <a:avLst/>
          </a:prstGeom>
          <a:noFill/>
          <a:ln>
            <a:noFill/>
          </a:ln>
        </p:spPr>
      </p:pic>
      <p:sp>
        <p:nvSpPr>
          <p:cNvPr id="369" name="Google Shape;369;p43"/>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graphicFrame>
        <p:nvGraphicFramePr>
          <p:cNvPr id="374" name="Google Shape;374;p44"/>
          <p:cNvGraphicFramePr/>
          <p:nvPr/>
        </p:nvGraphicFramePr>
        <p:xfrm>
          <a:off x="125075" y="1183525"/>
          <a:ext cx="3000000" cy="3000000"/>
        </p:xfrm>
        <a:graphic>
          <a:graphicData uri="http://schemas.openxmlformats.org/drawingml/2006/table">
            <a:tbl>
              <a:tblPr>
                <a:noFill/>
                <a:tableStyleId>{11CC532A-3448-4871-AFDB-45092213AA26}</a:tableStyleId>
              </a:tblPr>
              <a:tblGrid>
                <a:gridCol w="1536575">
                  <a:extLst>
                    <a:ext uri="{9D8B030D-6E8A-4147-A177-3AD203B41FA5}">
                      <a16:colId xmlns:a16="http://schemas.microsoft.com/office/drawing/2014/main" val="20000"/>
                    </a:ext>
                  </a:extLst>
                </a:gridCol>
                <a:gridCol w="739425">
                  <a:extLst>
                    <a:ext uri="{9D8B030D-6E8A-4147-A177-3AD203B41FA5}">
                      <a16:colId xmlns:a16="http://schemas.microsoft.com/office/drawing/2014/main" val="20001"/>
                    </a:ext>
                  </a:extLst>
                </a:gridCol>
                <a:gridCol w="765925">
                  <a:extLst>
                    <a:ext uri="{9D8B030D-6E8A-4147-A177-3AD203B41FA5}">
                      <a16:colId xmlns:a16="http://schemas.microsoft.com/office/drawing/2014/main" val="20002"/>
                    </a:ext>
                  </a:extLst>
                </a:gridCol>
                <a:gridCol w="752425">
                  <a:extLst>
                    <a:ext uri="{9D8B030D-6E8A-4147-A177-3AD203B41FA5}">
                      <a16:colId xmlns:a16="http://schemas.microsoft.com/office/drawing/2014/main" val="20003"/>
                    </a:ext>
                  </a:extLst>
                </a:gridCol>
                <a:gridCol w="727575">
                  <a:extLst>
                    <a:ext uri="{9D8B030D-6E8A-4147-A177-3AD203B41FA5}">
                      <a16:colId xmlns:a16="http://schemas.microsoft.com/office/drawing/2014/main" val="20004"/>
                    </a:ext>
                  </a:extLst>
                </a:gridCol>
                <a:gridCol w="676700">
                  <a:extLst>
                    <a:ext uri="{9D8B030D-6E8A-4147-A177-3AD203B41FA5}">
                      <a16:colId xmlns:a16="http://schemas.microsoft.com/office/drawing/2014/main" val="20005"/>
                    </a:ext>
                  </a:extLst>
                </a:gridCol>
                <a:gridCol w="713525">
                  <a:extLst>
                    <a:ext uri="{9D8B030D-6E8A-4147-A177-3AD203B41FA5}">
                      <a16:colId xmlns:a16="http://schemas.microsoft.com/office/drawing/2014/main" val="20006"/>
                    </a:ext>
                  </a:extLst>
                </a:gridCol>
                <a:gridCol w="715475">
                  <a:extLst>
                    <a:ext uri="{9D8B030D-6E8A-4147-A177-3AD203B41FA5}">
                      <a16:colId xmlns:a16="http://schemas.microsoft.com/office/drawing/2014/main" val="20007"/>
                    </a:ext>
                  </a:extLst>
                </a:gridCol>
                <a:gridCol w="936375">
                  <a:extLst>
                    <a:ext uri="{9D8B030D-6E8A-4147-A177-3AD203B41FA5}">
                      <a16:colId xmlns:a16="http://schemas.microsoft.com/office/drawing/2014/main" val="20008"/>
                    </a:ext>
                  </a:extLst>
                </a:gridCol>
                <a:gridCol w="1329825">
                  <a:extLst>
                    <a:ext uri="{9D8B030D-6E8A-4147-A177-3AD203B41FA5}">
                      <a16:colId xmlns:a16="http://schemas.microsoft.com/office/drawing/2014/main" val="20009"/>
                    </a:ext>
                  </a:extLst>
                </a:gridCol>
              </a:tblGrid>
              <a:tr h="52925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DATASET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KNN</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SVM</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DT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RF</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NB</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LR</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DNN</a:t>
                      </a:r>
                      <a:endParaRPr sz="1600" b="1">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BOOST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STACKING</a:t>
                      </a:r>
                      <a:endParaRPr sz="1600" b="1">
                        <a:latin typeface="Times New Roman"/>
                        <a:ea typeface="Times New Roman"/>
                        <a:cs typeface="Times New Roman"/>
                        <a:sym typeface="Times New Roman"/>
                      </a:endParaRPr>
                    </a:p>
                  </a:txBody>
                  <a:tcPr marL="91425" marR="91425" marT="91425" marB="91425">
                    <a:solidFill>
                      <a:schemeClr val="dk1"/>
                    </a:solidFill>
                  </a:tcPr>
                </a:tc>
                <a:extLst>
                  <a:ext uri="{0D108BD9-81ED-4DB2-BD59-A6C34878D82A}">
                    <a16:rowId xmlns:a16="http://schemas.microsoft.com/office/drawing/2014/main" val="10000"/>
                  </a:ext>
                </a:extLst>
              </a:tr>
              <a:tr h="8299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Combined Dataset (1221)</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73.1%</a:t>
                      </a:r>
                      <a:endParaRPr sz="1500">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b="1">
                          <a:solidFill>
                            <a:schemeClr val="accent1"/>
                          </a:solidFill>
                          <a:latin typeface="Times New Roman"/>
                          <a:ea typeface="Times New Roman"/>
                          <a:cs typeface="Times New Roman"/>
                          <a:sym typeface="Times New Roman"/>
                        </a:rPr>
                        <a:t>84.9%</a:t>
                      </a:r>
                      <a:endParaRPr sz="1500" b="1">
                        <a:solidFill>
                          <a:schemeClr val="accent1"/>
                        </a:solidFill>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63.5%</a:t>
                      </a:r>
                      <a:endParaRPr sz="1500">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82.9%</a:t>
                      </a:r>
                      <a:endParaRPr sz="1500">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75%</a:t>
                      </a:r>
                      <a:endParaRPr sz="1500">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rgbClr val="292929"/>
                          </a:solidFill>
                          <a:latin typeface="Times New Roman"/>
                          <a:ea typeface="Times New Roman"/>
                          <a:cs typeface="Times New Roman"/>
                          <a:sym typeface="Times New Roman"/>
                        </a:rPr>
                        <a:t>78.4%</a:t>
                      </a:r>
                      <a:endParaRPr sz="1500">
                        <a:solidFill>
                          <a:srgbClr val="292929"/>
                        </a:solidFill>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50%</a:t>
                      </a:r>
                      <a:endParaRPr sz="15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85.8%</a:t>
                      </a:r>
                      <a:endParaRPr sz="15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93.7%</a:t>
                      </a:r>
                      <a:r>
                        <a:rPr lang="en" sz="1500">
                          <a:latin typeface="Times New Roman"/>
                          <a:ea typeface="Times New Roman"/>
                          <a:cs typeface="Times New Roman"/>
                          <a:sym typeface="Times New Roman"/>
                        </a:rPr>
                        <a:t>(Train)</a:t>
                      </a:r>
                      <a:endParaRPr sz="1500">
                        <a:latin typeface="Times New Roman"/>
                        <a:ea typeface="Times New Roman"/>
                        <a:cs typeface="Times New Roman"/>
                        <a:sym typeface="Times New Roman"/>
                      </a:endParaRPr>
                    </a:p>
                    <a:p>
                      <a:pPr marL="0" lvl="0" indent="0" algn="l" rtl="0">
                        <a:spcBef>
                          <a:spcPts val="0"/>
                        </a:spcBef>
                        <a:spcAft>
                          <a:spcPts val="0"/>
                        </a:spcAft>
                        <a:buNone/>
                      </a:pPr>
                      <a:r>
                        <a:rPr lang="en" sz="1600">
                          <a:latin typeface="Times New Roman"/>
                          <a:ea typeface="Times New Roman"/>
                          <a:cs typeface="Times New Roman"/>
                          <a:sym typeface="Times New Roman"/>
                        </a:rPr>
                        <a:t>93.5%</a:t>
                      </a:r>
                      <a:r>
                        <a:rPr lang="en" sz="1500">
                          <a:latin typeface="Times New Roman"/>
                          <a:ea typeface="Times New Roman"/>
                          <a:cs typeface="Times New Roman"/>
                          <a:sym typeface="Times New Roman"/>
                        </a:rPr>
                        <a:t>(Test)</a:t>
                      </a:r>
                      <a:endParaRPr sz="15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r h="1108425">
                <a:tc>
                  <a:txBody>
                    <a:bodyPr/>
                    <a:lstStyle/>
                    <a:p>
                      <a:pPr marL="0" lvl="0" indent="0" algn="ctr" rtl="0">
                        <a:lnSpc>
                          <a:spcPct val="125000"/>
                        </a:lnSpc>
                        <a:spcBef>
                          <a:spcPts val="0"/>
                        </a:spcBef>
                        <a:spcAft>
                          <a:spcPts val="0"/>
                        </a:spcAft>
                        <a:buNone/>
                      </a:pPr>
                      <a:r>
                        <a:rPr lang="en" sz="1600" b="1">
                          <a:latin typeface="Times New Roman"/>
                          <a:ea typeface="Times New Roman"/>
                          <a:cs typeface="Times New Roman"/>
                          <a:sym typeface="Times New Roman"/>
                        </a:rPr>
                        <a:t>Cardiovascular Disease dataset (70000)</a:t>
                      </a:r>
                      <a:endParaRPr sz="1600">
                        <a:latin typeface="Times New Roman"/>
                        <a:ea typeface="Times New Roman"/>
                        <a:cs typeface="Times New Roman"/>
                        <a:sym typeface="Times New Roman"/>
                      </a:endParaRPr>
                    </a:p>
                    <a:p>
                      <a:pPr marL="0" lvl="0" indent="0" algn="l" rtl="0">
                        <a:spcBef>
                          <a:spcPts val="600"/>
                        </a:spcBef>
                        <a:spcAft>
                          <a:spcPts val="0"/>
                        </a:spcAft>
                        <a:buNone/>
                      </a:pPr>
                      <a:endParaRPr sz="1600">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solidFill>
                      <a:schemeClr val="dk1"/>
                    </a:solidFill>
                  </a:tcPr>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65.4%</a:t>
                      </a:r>
                      <a:endParaRPr sz="15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rgbClr val="292929"/>
                          </a:solidFill>
                          <a:latin typeface="Times New Roman"/>
                          <a:ea typeface="Times New Roman"/>
                          <a:cs typeface="Times New Roman"/>
                          <a:sym typeface="Times New Roman"/>
                        </a:rPr>
                        <a:t>71.4%</a:t>
                      </a:r>
                      <a:endParaRPr sz="1500">
                        <a:solidFill>
                          <a:srgbClr val="292929"/>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b="1">
                          <a:solidFill>
                            <a:schemeClr val="accent1"/>
                          </a:solidFill>
                          <a:latin typeface="Times New Roman"/>
                          <a:ea typeface="Times New Roman"/>
                          <a:cs typeface="Times New Roman"/>
                          <a:sym typeface="Times New Roman"/>
                        </a:rPr>
                        <a:t>79.4%</a:t>
                      </a:r>
                      <a:endParaRPr sz="15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71.6%</a:t>
                      </a:r>
                      <a:endParaRPr sz="15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34.5%</a:t>
                      </a:r>
                      <a:endParaRPr sz="15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70.8%</a:t>
                      </a:r>
                      <a:endParaRPr sz="15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latin typeface="Times New Roman"/>
                          <a:ea typeface="Times New Roman"/>
                          <a:cs typeface="Times New Roman"/>
                          <a:sym typeface="Times New Roman"/>
                        </a:rPr>
                        <a:t>70.8%</a:t>
                      </a:r>
                      <a:endParaRPr sz="15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rgbClr val="292929"/>
                          </a:solidFill>
                          <a:latin typeface="Times New Roman"/>
                          <a:ea typeface="Times New Roman"/>
                          <a:cs typeface="Times New Roman"/>
                          <a:sym typeface="Times New Roman"/>
                        </a:rPr>
                        <a:t>72.4%</a:t>
                      </a:r>
                      <a:endParaRPr sz="1500">
                        <a:solidFill>
                          <a:srgbClr val="292929"/>
                        </a:solidFill>
                        <a:latin typeface="Times New Roman"/>
                        <a:ea typeface="Times New Roman"/>
                        <a:cs typeface="Times New Roman"/>
                        <a:sym typeface="Times New Roman"/>
                      </a:endParaRPr>
                    </a:p>
                    <a:p>
                      <a:pPr marL="0" lvl="0" indent="0" algn="l" rtl="0">
                        <a:spcBef>
                          <a:spcPts val="0"/>
                        </a:spcBef>
                        <a:spcAft>
                          <a:spcPts val="0"/>
                        </a:spcAft>
                        <a:buNone/>
                      </a:pPr>
                      <a:endParaRPr sz="1500">
                        <a:solidFill>
                          <a:srgbClr val="292929"/>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97.4%</a:t>
                      </a:r>
                      <a:r>
                        <a:rPr lang="en" sz="1500">
                          <a:latin typeface="Times New Roman"/>
                          <a:ea typeface="Times New Roman"/>
                          <a:cs typeface="Times New Roman"/>
                          <a:sym typeface="Times New Roman"/>
                        </a:rPr>
                        <a:t>(Train)</a:t>
                      </a:r>
                      <a:endParaRPr sz="1500">
                        <a:latin typeface="Times New Roman"/>
                        <a:ea typeface="Times New Roman"/>
                        <a:cs typeface="Times New Roman"/>
                        <a:sym typeface="Times New Roman"/>
                      </a:endParaRPr>
                    </a:p>
                    <a:p>
                      <a:pPr marL="0" lvl="0" indent="0" algn="l" rtl="0">
                        <a:spcBef>
                          <a:spcPts val="0"/>
                        </a:spcBef>
                        <a:spcAft>
                          <a:spcPts val="0"/>
                        </a:spcAft>
                        <a:buNone/>
                      </a:pPr>
                      <a:r>
                        <a:rPr lang="en" sz="1600">
                          <a:latin typeface="Times New Roman"/>
                          <a:ea typeface="Times New Roman"/>
                          <a:cs typeface="Times New Roman"/>
                          <a:sym typeface="Times New Roman"/>
                        </a:rPr>
                        <a:t>97.3%</a:t>
                      </a:r>
                      <a:r>
                        <a:rPr lang="en" sz="1500">
                          <a:latin typeface="Times New Roman"/>
                          <a:ea typeface="Times New Roman"/>
                          <a:cs typeface="Times New Roman"/>
                          <a:sym typeface="Times New Roman"/>
                        </a:rPr>
                        <a:t>(Test)</a:t>
                      </a:r>
                      <a:endParaRPr sz="1500">
                        <a:latin typeface="Times New Roman"/>
                        <a:ea typeface="Times New Roman"/>
                        <a:cs typeface="Times New Roman"/>
                        <a:sym typeface="Times New Roman"/>
                      </a:endParaRPr>
                    </a:p>
                    <a:p>
                      <a:pPr marL="0" lvl="0" indent="0" algn="l" rtl="0">
                        <a:spcBef>
                          <a:spcPts val="0"/>
                        </a:spcBef>
                        <a:spcAft>
                          <a:spcPts val="0"/>
                        </a:spcAft>
                        <a:buNone/>
                      </a:pPr>
                      <a:endParaRPr sz="15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bl>
          </a:graphicData>
        </a:graphic>
      </p:graphicFrame>
      <p:sp>
        <p:nvSpPr>
          <p:cNvPr id="375" name="Google Shape;375;p44"/>
          <p:cNvSpPr txBox="1"/>
          <p:nvPr/>
        </p:nvSpPr>
        <p:spPr>
          <a:xfrm>
            <a:off x="83400" y="0"/>
            <a:ext cx="8977200" cy="631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900" b="1">
                <a:solidFill>
                  <a:schemeClr val="accent1"/>
                </a:solidFill>
                <a:latin typeface="PT Sans Narrow"/>
                <a:ea typeface="PT Sans Narrow"/>
                <a:cs typeface="PT Sans Narrow"/>
                <a:sym typeface="PT Sans Narrow"/>
              </a:rPr>
              <a:t>                       F1 SCORE BEFORE CROSS VALIDATION</a:t>
            </a:r>
            <a:endParaRPr sz="2900" b="1">
              <a:solidFill>
                <a:schemeClr val="accent1"/>
              </a:solidFill>
              <a:latin typeface="PT Sans Narrow"/>
              <a:ea typeface="PT Sans Narrow"/>
              <a:cs typeface="PT Sans Narrow"/>
              <a:sym typeface="PT Sans Narrow"/>
            </a:endParaRPr>
          </a:p>
        </p:txBody>
      </p:sp>
      <p:pic>
        <p:nvPicPr>
          <p:cNvPr id="376" name="Google Shape;376;p44" descr="Free Vector | Doctor with stethoscope listening to huge heart beat ischemic  heart disease"/>
          <p:cNvPicPr preferRelativeResize="0"/>
          <p:nvPr/>
        </p:nvPicPr>
        <p:blipFill>
          <a:blip r:embed="rId3">
            <a:alphaModFix/>
          </a:blip>
          <a:stretch>
            <a:fillRect/>
          </a:stretch>
        </p:blipFill>
        <p:spPr>
          <a:xfrm>
            <a:off x="8367575" y="2"/>
            <a:ext cx="776425" cy="5149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graphicFrame>
        <p:nvGraphicFramePr>
          <p:cNvPr id="381" name="Google Shape;381;p45"/>
          <p:cNvGraphicFramePr/>
          <p:nvPr/>
        </p:nvGraphicFramePr>
        <p:xfrm>
          <a:off x="263713" y="1190513"/>
          <a:ext cx="3000000" cy="3000000"/>
        </p:xfrm>
        <a:graphic>
          <a:graphicData uri="http://schemas.openxmlformats.org/drawingml/2006/table">
            <a:tbl>
              <a:tblPr>
                <a:noFill/>
                <a:tableStyleId>{11CC532A-3448-4871-AFDB-45092213AA26}</a:tableStyleId>
              </a:tblPr>
              <a:tblGrid>
                <a:gridCol w="1535400">
                  <a:extLst>
                    <a:ext uri="{9D8B030D-6E8A-4147-A177-3AD203B41FA5}">
                      <a16:colId xmlns:a16="http://schemas.microsoft.com/office/drawing/2014/main" val="20000"/>
                    </a:ext>
                  </a:extLst>
                </a:gridCol>
                <a:gridCol w="726300">
                  <a:extLst>
                    <a:ext uri="{9D8B030D-6E8A-4147-A177-3AD203B41FA5}">
                      <a16:colId xmlns:a16="http://schemas.microsoft.com/office/drawing/2014/main" val="20001"/>
                    </a:ext>
                  </a:extLst>
                </a:gridCol>
                <a:gridCol w="744900">
                  <a:extLst>
                    <a:ext uri="{9D8B030D-6E8A-4147-A177-3AD203B41FA5}">
                      <a16:colId xmlns:a16="http://schemas.microsoft.com/office/drawing/2014/main" val="20002"/>
                    </a:ext>
                  </a:extLst>
                </a:gridCol>
                <a:gridCol w="725075">
                  <a:extLst>
                    <a:ext uri="{9D8B030D-6E8A-4147-A177-3AD203B41FA5}">
                      <a16:colId xmlns:a16="http://schemas.microsoft.com/office/drawing/2014/main" val="20003"/>
                    </a:ext>
                  </a:extLst>
                </a:gridCol>
                <a:gridCol w="744050">
                  <a:extLst>
                    <a:ext uri="{9D8B030D-6E8A-4147-A177-3AD203B41FA5}">
                      <a16:colId xmlns:a16="http://schemas.microsoft.com/office/drawing/2014/main" val="20004"/>
                    </a:ext>
                  </a:extLst>
                </a:gridCol>
                <a:gridCol w="743700">
                  <a:extLst>
                    <a:ext uri="{9D8B030D-6E8A-4147-A177-3AD203B41FA5}">
                      <a16:colId xmlns:a16="http://schemas.microsoft.com/office/drawing/2014/main" val="20005"/>
                    </a:ext>
                  </a:extLst>
                </a:gridCol>
                <a:gridCol w="765350">
                  <a:extLst>
                    <a:ext uri="{9D8B030D-6E8A-4147-A177-3AD203B41FA5}">
                      <a16:colId xmlns:a16="http://schemas.microsoft.com/office/drawing/2014/main" val="20006"/>
                    </a:ext>
                  </a:extLst>
                </a:gridCol>
                <a:gridCol w="1058375">
                  <a:extLst>
                    <a:ext uri="{9D8B030D-6E8A-4147-A177-3AD203B41FA5}">
                      <a16:colId xmlns:a16="http://schemas.microsoft.com/office/drawing/2014/main" val="20007"/>
                    </a:ext>
                  </a:extLst>
                </a:gridCol>
                <a:gridCol w="1573400">
                  <a:extLst>
                    <a:ext uri="{9D8B030D-6E8A-4147-A177-3AD203B41FA5}">
                      <a16:colId xmlns:a16="http://schemas.microsoft.com/office/drawing/2014/main" val="20008"/>
                    </a:ext>
                  </a:extLst>
                </a:gridCol>
              </a:tblGrid>
              <a:tr h="66355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DATASET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KNN</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SVM</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DT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RF</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NB</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LR</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BOOST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STACKING</a:t>
                      </a:r>
                      <a:endParaRPr sz="1600" b="1">
                        <a:latin typeface="Times New Roman"/>
                        <a:ea typeface="Times New Roman"/>
                        <a:cs typeface="Times New Roman"/>
                        <a:sym typeface="Times New Roman"/>
                      </a:endParaRPr>
                    </a:p>
                  </a:txBody>
                  <a:tcPr marL="91425" marR="91425" marT="91425" marB="91425">
                    <a:solidFill>
                      <a:schemeClr val="dk1"/>
                    </a:solidFill>
                  </a:tcPr>
                </a:tc>
                <a:extLst>
                  <a:ext uri="{0D108BD9-81ED-4DB2-BD59-A6C34878D82A}">
                    <a16:rowId xmlns:a16="http://schemas.microsoft.com/office/drawing/2014/main" val="10000"/>
                  </a:ext>
                </a:extLst>
              </a:tr>
              <a:tr h="78057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Combined Dataset (1221)</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84.2%</a:t>
                      </a:r>
                      <a:endParaRPr sz="1600">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84.9%</a:t>
                      </a:r>
                      <a:endParaRPr sz="1600" b="1">
                        <a:solidFill>
                          <a:schemeClr val="accent1"/>
                        </a:solidFill>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68.4%</a:t>
                      </a:r>
                      <a:endParaRPr sz="1600">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76.1%</a:t>
                      </a:r>
                      <a:endParaRPr sz="1600">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67%</a:t>
                      </a:r>
                      <a:endParaRPr sz="1600">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68.5%</a:t>
                      </a:r>
                      <a:endParaRPr sz="1600">
                        <a:solidFill>
                          <a:srgbClr val="292929"/>
                        </a:solidFill>
                        <a:latin typeface="Times New Roman"/>
                        <a:ea typeface="Times New Roman"/>
                        <a:cs typeface="Times New Roman"/>
                        <a:sym typeface="Times New Roman"/>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72.5%</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80.9% </a:t>
                      </a:r>
                      <a:endParaRPr sz="16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r h="1318325">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Cardiovascular Disease dataset (70000)</a:t>
                      </a:r>
                      <a:endParaRPr sz="1600">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solidFill>
                      <a:schemeClr val="dk1"/>
                    </a:solidFill>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65.6%</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accent1"/>
                          </a:solidFill>
                          <a:latin typeface="Times New Roman"/>
                          <a:ea typeface="Times New Roman"/>
                          <a:cs typeface="Times New Roman"/>
                          <a:sym typeface="Times New Roman"/>
                        </a:rPr>
                        <a:t>70.7%</a:t>
                      </a:r>
                      <a:endParaRPr sz="1600" b="1">
                        <a:solidFill>
                          <a:schemeClr val="accent1"/>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55.1%</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63.2%</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23%</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68.4%</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70.2%</a:t>
                      </a:r>
                      <a:endParaRPr sz="1600">
                        <a:solidFill>
                          <a:srgbClr val="292929"/>
                        </a:solidFill>
                        <a:latin typeface="Times New Roman"/>
                        <a:ea typeface="Times New Roman"/>
                        <a:cs typeface="Times New Roman"/>
                        <a:sym typeface="Times New Roman"/>
                      </a:endParaRPr>
                    </a:p>
                    <a:p>
                      <a:pPr marL="0" lvl="0" indent="0" algn="l" rtl="0">
                        <a:spcBef>
                          <a:spcPts val="0"/>
                        </a:spcBef>
                        <a:spcAft>
                          <a:spcPts val="0"/>
                        </a:spcAft>
                        <a:buNone/>
                      </a:pPr>
                      <a:endParaRPr sz="1600">
                        <a:solidFill>
                          <a:srgbClr val="292929"/>
                        </a:solidFill>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97.04%</a:t>
                      </a:r>
                      <a:endParaRPr sz="16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bl>
          </a:graphicData>
        </a:graphic>
      </p:graphicFrame>
      <p:sp>
        <p:nvSpPr>
          <p:cNvPr id="382" name="Google Shape;382;p45"/>
          <p:cNvSpPr txBox="1"/>
          <p:nvPr/>
        </p:nvSpPr>
        <p:spPr>
          <a:xfrm>
            <a:off x="83400" y="68400"/>
            <a:ext cx="8977200" cy="631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900" b="1">
                <a:solidFill>
                  <a:schemeClr val="accent1"/>
                </a:solidFill>
                <a:latin typeface="PT Sans Narrow"/>
                <a:ea typeface="PT Sans Narrow"/>
                <a:cs typeface="PT Sans Narrow"/>
                <a:sym typeface="PT Sans Narrow"/>
              </a:rPr>
              <a:t>                       F1 SCORE AFTER CROSS VALIDATION</a:t>
            </a:r>
            <a:endParaRPr sz="2900" b="1">
              <a:solidFill>
                <a:schemeClr val="accent1"/>
              </a:solidFill>
              <a:latin typeface="PT Sans Narrow"/>
              <a:ea typeface="PT Sans Narrow"/>
              <a:cs typeface="PT Sans Narrow"/>
              <a:sym typeface="PT Sans Narrow"/>
            </a:endParaRPr>
          </a:p>
        </p:txBody>
      </p:sp>
      <p:pic>
        <p:nvPicPr>
          <p:cNvPr id="383" name="Google Shape;383;p45" descr="Free Vector | Doctor with stethoscope listening to huge heart beat ischemic  heart disease"/>
          <p:cNvPicPr preferRelativeResize="0"/>
          <p:nvPr/>
        </p:nvPicPr>
        <p:blipFill>
          <a:blip r:embed="rId3">
            <a:alphaModFix/>
          </a:blip>
          <a:stretch>
            <a:fillRect/>
          </a:stretch>
        </p:blipFill>
        <p:spPr>
          <a:xfrm>
            <a:off x="8367575" y="2"/>
            <a:ext cx="776425" cy="5149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graphicFrame>
        <p:nvGraphicFramePr>
          <p:cNvPr id="388" name="Google Shape;388;p46"/>
          <p:cNvGraphicFramePr/>
          <p:nvPr/>
        </p:nvGraphicFramePr>
        <p:xfrm>
          <a:off x="263713" y="1190513"/>
          <a:ext cx="3000000" cy="3000000"/>
        </p:xfrm>
        <a:graphic>
          <a:graphicData uri="http://schemas.openxmlformats.org/drawingml/2006/table">
            <a:tbl>
              <a:tblPr>
                <a:noFill/>
                <a:tableStyleId>{11CC532A-3448-4871-AFDB-45092213AA26}</a:tableStyleId>
              </a:tblPr>
              <a:tblGrid>
                <a:gridCol w="2086475">
                  <a:extLst>
                    <a:ext uri="{9D8B030D-6E8A-4147-A177-3AD203B41FA5}">
                      <a16:colId xmlns:a16="http://schemas.microsoft.com/office/drawing/2014/main" val="20000"/>
                    </a:ext>
                  </a:extLst>
                </a:gridCol>
                <a:gridCol w="2138100">
                  <a:extLst>
                    <a:ext uri="{9D8B030D-6E8A-4147-A177-3AD203B41FA5}">
                      <a16:colId xmlns:a16="http://schemas.microsoft.com/office/drawing/2014/main" val="20001"/>
                    </a:ext>
                  </a:extLst>
                </a:gridCol>
                <a:gridCol w="2138100">
                  <a:extLst>
                    <a:ext uri="{9D8B030D-6E8A-4147-A177-3AD203B41FA5}">
                      <a16:colId xmlns:a16="http://schemas.microsoft.com/office/drawing/2014/main" val="20002"/>
                    </a:ext>
                  </a:extLst>
                </a:gridCol>
                <a:gridCol w="2138100">
                  <a:extLst>
                    <a:ext uri="{9D8B030D-6E8A-4147-A177-3AD203B41FA5}">
                      <a16:colId xmlns:a16="http://schemas.microsoft.com/office/drawing/2014/main" val="20003"/>
                    </a:ext>
                  </a:extLst>
                </a:gridCol>
              </a:tblGrid>
              <a:tr h="11582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Feature Selection</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STACKING</a:t>
                      </a:r>
                      <a:endParaRPr sz="1600" b="1">
                        <a:latin typeface="Times New Roman"/>
                        <a:ea typeface="Times New Roman"/>
                        <a:cs typeface="Times New Roman"/>
                        <a:sym typeface="Times New Roman"/>
                      </a:endParaRPr>
                    </a:p>
                    <a:p>
                      <a:pPr marL="0" lvl="0" indent="0" algn="l" rtl="0">
                        <a:spcBef>
                          <a:spcPts val="0"/>
                        </a:spcBef>
                        <a:spcAft>
                          <a:spcPts val="0"/>
                        </a:spcAft>
                        <a:buNone/>
                      </a:pPr>
                      <a:r>
                        <a:rPr lang="en" sz="1600" b="1">
                          <a:latin typeface="Times New Roman"/>
                          <a:ea typeface="Times New Roman"/>
                          <a:cs typeface="Times New Roman"/>
                          <a:sym typeface="Times New Roman"/>
                        </a:rPr>
                        <a:t>(303)</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STACKING</a:t>
                      </a:r>
                      <a:endParaRPr sz="1600" b="1">
                        <a:latin typeface="Times New Roman"/>
                        <a:ea typeface="Times New Roman"/>
                        <a:cs typeface="Times New Roman"/>
                        <a:sym typeface="Times New Roman"/>
                      </a:endParaRPr>
                    </a:p>
                    <a:p>
                      <a:pPr marL="0" lvl="0" indent="0" algn="l" rtl="0">
                        <a:spcBef>
                          <a:spcPts val="0"/>
                        </a:spcBef>
                        <a:spcAft>
                          <a:spcPts val="0"/>
                        </a:spcAft>
                        <a:buNone/>
                      </a:pPr>
                      <a:r>
                        <a:rPr lang="en" sz="1600" b="1">
                          <a:latin typeface="Times New Roman"/>
                          <a:ea typeface="Times New Roman"/>
                          <a:cs typeface="Times New Roman"/>
                          <a:sym typeface="Times New Roman"/>
                        </a:rPr>
                        <a:t>(1221)</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latin typeface="Times New Roman"/>
                          <a:ea typeface="Times New Roman"/>
                          <a:cs typeface="Times New Roman"/>
                          <a:sym typeface="Times New Roman"/>
                        </a:rPr>
                        <a:t>STACKING</a:t>
                      </a:r>
                      <a:endParaRPr sz="1600" b="1">
                        <a:latin typeface="Times New Roman"/>
                        <a:ea typeface="Times New Roman"/>
                        <a:cs typeface="Times New Roman"/>
                        <a:sym typeface="Times New Roman"/>
                      </a:endParaRPr>
                    </a:p>
                    <a:p>
                      <a:pPr marL="0" lvl="0" indent="0" algn="l" rtl="0">
                        <a:spcBef>
                          <a:spcPts val="0"/>
                        </a:spcBef>
                        <a:spcAft>
                          <a:spcPts val="0"/>
                        </a:spcAft>
                        <a:buNone/>
                      </a:pPr>
                      <a:r>
                        <a:rPr lang="en" sz="1600" b="1">
                          <a:latin typeface="Times New Roman"/>
                          <a:ea typeface="Times New Roman"/>
                          <a:cs typeface="Times New Roman"/>
                          <a:sym typeface="Times New Roman"/>
                        </a:rPr>
                        <a:t>(70k)</a:t>
                      </a:r>
                      <a:endParaRPr sz="1600" b="1">
                        <a:latin typeface="Times New Roman"/>
                        <a:ea typeface="Times New Roman"/>
                        <a:cs typeface="Times New Roman"/>
                        <a:sym typeface="Times New Roman"/>
                      </a:endParaRPr>
                    </a:p>
                  </a:txBody>
                  <a:tcPr marL="91425" marR="91425" marT="91425" marB="91425">
                    <a:solidFill>
                      <a:schemeClr val="dk1"/>
                    </a:solidFill>
                  </a:tcPr>
                </a:tc>
                <a:extLst>
                  <a:ext uri="{0D108BD9-81ED-4DB2-BD59-A6C34878D82A}">
                    <a16:rowId xmlns:a16="http://schemas.microsoft.com/office/drawing/2014/main" val="10000"/>
                  </a:ext>
                </a:extLst>
              </a:tr>
              <a:tr h="780575">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Pearson’s</a:t>
                      </a:r>
                      <a:endParaRPr sz="1600">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88.5% </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76.8%</a:t>
                      </a:r>
                      <a:endParaRPr sz="1600">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70%</a:t>
                      </a:r>
                      <a:endParaRPr sz="1600">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r h="1318325">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LASSO</a:t>
                      </a:r>
                      <a:endParaRPr sz="1600">
                        <a:latin typeface="Times New Roman"/>
                        <a:ea typeface="Times New Roman"/>
                        <a:cs typeface="Times New Roman"/>
                        <a:sym typeface="Times New Roman"/>
                      </a:endParaRPr>
                    </a:p>
                  </a:txBody>
                  <a:tcPr marL="91425" marR="91425" marT="91425" marB="91425">
                    <a:lnR w="9525" cap="flat" cmpd="sng">
                      <a:solidFill>
                        <a:srgbClr val="9E9E9E"/>
                      </a:solidFill>
                      <a:prstDash val="solid"/>
                      <a:round/>
                      <a:headEnd type="none" w="sm" len="sm"/>
                      <a:tailEnd type="none" w="sm" len="sm"/>
                    </a:lnR>
                    <a:solidFill>
                      <a:schemeClr val="dk1"/>
                    </a:solidFill>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85.20%</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82.35%</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600">
                          <a:latin typeface="Times New Roman"/>
                          <a:ea typeface="Times New Roman"/>
                          <a:cs typeface="Times New Roman"/>
                          <a:sym typeface="Times New Roman"/>
                        </a:rPr>
                        <a:t>79.27%</a:t>
                      </a:r>
                      <a:endParaRPr sz="1600">
                        <a:latin typeface="Times New Roman"/>
                        <a:ea typeface="Times New Roman"/>
                        <a:cs typeface="Times New Roman"/>
                        <a:sym typeface="Times New Roman"/>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bl>
          </a:graphicData>
        </a:graphic>
      </p:graphicFrame>
      <p:sp>
        <p:nvSpPr>
          <p:cNvPr id="389" name="Google Shape;389;p46"/>
          <p:cNvSpPr txBox="1"/>
          <p:nvPr/>
        </p:nvSpPr>
        <p:spPr>
          <a:xfrm>
            <a:off x="83400" y="68400"/>
            <a:ext cx="8977200" cy="631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900" b="1">
                <a:solidFill>
                  <a:schemeClr val="accent1"/>
                </a:solidFill>
                <a:latin typeface="PT Sans Narrow"/>
                <a:ea typeface="PT Sans Narrow"/>
                <a:cs typeface="PT Sans Narrow"/>
                <a:sym typeface="PT Sans Narrow"/>
              </a:rPr>
              <a:t>      ADD ON MODULE</a:t>
            </a:r>
            <a:endParaRPr sz="2900" b="1">
              <a:solidFill>
                <a:schemeClr val="accent1"/>
              </a:solidFill>
              <a:latin typeface="PT Sans Narrow"/>
              <a:ea typeface="PT Sans Narrow"/>
              <a:cs typeface="PT Sans Narrow"/>
              <a:sym typeface="PT Sans Narrow"/>
            </a:endParaRPr>
          </a:p>
        </p:txBody>
      </p:sp>
      <p:pic>
        <p:nvPicPr>
          <p:cNvPr id="390" name="Google Shape;390;p46" descr="Free Vector | Doctor with stethoscope listening to huge heart beat ischemic  heart disease"/>
          <p:cNvPicPr preferRelativeResize="0"/>
          <p:nvPr/>
        </p:nvPicPr>
        <p:blipFill>
          <a:blip r:embed="rId3">
            <a:alphaModFix/>
          </a:blip>
          <a:stretch>
            <a:fillRect/>
          </a:stretch>
        </p:blipFill>
        <p:spPr>
          <a:xfrm>
            <a:off x="8367575" y="2"/>
            <a:ext cx="776425" cy="5149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7"/>
          <p:cNvSpPr txBox="1">
            <a:spLocks noGrp="1"/>
          </p:cNvSpPr>
          <p:nvPr>
            <p:ph type="body" idx="4294967295"/>
          </p:nvPr>
        </p:nvSpPr>
        <p:spPr>
          <a:xfrm>
            <a:off x="-321450" y="864675"/>
            <a:ext cx="6097200" cy="3302700"/>
          </a:xfrm>
          <a:prstGeom prst="rect">
            <a:avLst/>
          </a:prstGeom>
        </p:spPr>
        <p:txBody>
          <a:bodyPr spcFirstLastPara="1" wrap="square" lIns="91425" tIns="91425" rIns="91425" bIns="91425" anchor="t" anchorCtr="0">
            <a:noAutofit/>
          </a:bodyPr>
          <a:lstStyle/>
          <a:p>
            <a:pPr marL="914400" lvl="1" indent="-330200" algn="just" rtl="0">
              <a:lnSpc>
                <a:spcPct val="115000"/>
              </a:lnSpc>
              <a:spcBef>
                <a:spcPts val="100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Dataset with </a:t>
            </a:r>
            <a:r>
              <a:rPr lang="en" sz="1600" b="1">
                <a:solidFill>
                  <a:srgbClr val="000000"/>
                </a:solidFill>
                <a:latin typeface="Times New Roman"/>
                <a:ea typeface="Times New Roman"/>
                <a:cs typeface="Times New Roman"/>
                <a:sym typeface="Times New Roman"/>
              </a:rPr>
              <a:t> 70000 instances (Cardiovascular Dataset) </a:t>
            </a:r>
            <a:r>
              <a:rPr lang="en" sz="1600">
                <a:solidFill>
                  <a:srgbClr val="000000"/>
                </a:solidFill>
                <a:latin typeface="Times New Roman"/>
                <a:ea typeface="Times New Roman"/>
                <a:cs typeface="Times New Roman"/>
                <a:sym typeface="Times New Roman"/>
              </a:rPr>
              <a:t>gave us the best result </a:t>
            </a:r>
            <a:endParaRPr sz="1600">
              <a:solidFill>
                <a:srgbClr val="000000"/>
              </a:solidFill>
              <a:latin typeface="Times New Roman"/>
              <a:ea typeface="Times New Roman"/>
              <a:cs typeface="Times New Roman"/>
              <a:sym typeface="Times New Roman"/>
            </a:endParaRPr>
          </a:p>
          <a:p>
            <a:pPr marL="914400" lvl="1" indent="-330200" algn="just" rtl="0">
              <a:lnSpc>
                <a:spcPct val="115000"/>
              </a:lnSpc>
              <a:spcBef>
                <a:spcPts val="1200"/>
              </a:spcBef>
              <a:spcAft>
                <a:spcPts val="0"/>
              </a:spcAft>
              <a:buClr>
                <a:srgbClr val="000000"/>
              </a:buClr>
              <a:buSzPts val="1600"/>
              <a:buFont typeface="Times New Roman"/>
              <a:buChar char="❏"/>
            </a:pPr>
            <a:r>
              <a:rPr lang="en" sz="1600" b="1">
                <a:solidFill>
                  <a:srgbClr val="000000"/>
                </a:solidFill>
                <a:latin typeface="Times New Roman"/>
                <a:ea typeface="Times New Roman"/>
                <a:cs typeface="Times New Roman"/>
                <a:sym typeface="Times New Roman"/>
              </a:rPr>
              <a:t>70.7% </a:t>
            </a:r>
            <a:r>
              <a:rPr lang="en" sz="1600">
                <a:solidFill>
                  <a:srgbClr val="000000"/>
                </a:solidFill>
                <a:latin typeface="Times New Roman"/>
                <a:ea typeface="Times New Roman"/>
                <a:cs typeface="Times New Roman"/>
                <a:sym typeface="Times New Roman"/>
              </a:rPr>
              <a:t>in </a:t>
            </a:r>
            <a:r>
              <a:rPr lang="en" sz="1600" b="1">
                <a:solidFill>
                  <a:srgbClr val="000000"/>
                </a:solidFill>
                <a:latin typeface="Times New Roman"/>
                <a:ea typeface="Times New Roman"/>
                <a:cs typeface="Times New Roman"/>
                <a:sym typeface="Times New Roman"/>
              </a:rPr>
              <a:t>support vector machine </a:t>
            </a:r>
            <a:r>
              <a:rPr lang="en" sz="1600">
                <a:solidFill>
                  <a:srgbClr val="000000"/>
                </a:solidFill>
                <a:latin typeface="Times New Roman"/>
                <a:ea typeface="Times New Roman"/>
                <a:cs typeface="Times New Roman"/>
                <a:sym typeface="Times New Roman"/>
              </a:rPr>
              <a:t>(f1 score)</a:t>
            </a:r>
            <a:endParaRPr sz="1600">
              <a:solidFill>
                <a:srgbClr val="000000"/>
              </a:solidFill>
              <a:latin typeface="Times New Roman"/>
              <a:ea typeface="Times New Roman"/>
              <a:cs typeface="Times New Roman"/>
              <a:sym typeface="Times New Roman"/>
            </a:endParaRPr>
          </a:p>
          <a:p>
            <a:pPr marL="914400" lvl="1" indent="-330200" algn="just" rtl="0">
              <a:lnSpc>
                <a:spcPct val="100000"/>
              </a:lnSpc>
              <a:spcBef>
                <a:spcPts val="1000"/>
              </a:spcBef>
              <a:spcAft>
                <a:spcPts val="0"/>
              </a:spcAft>
              <a:buClr>
                <a:srgbClr val="000000"/>
              </a:buClr>
              <a:buSzPts val="1600"/>
              <a:buFont typeface="Times New Roman"/>
              <a:buChar char="❏"/>
            </a:pPr>
            <a:r>
              <a:rPr lang="en" sz="1600" b="1">
                <a:solidFill>
                  <a:srgbClr val="000000"/>
                </a:solidFill>
                <a:latin typeface="Times New Roman"/>
                <a:ea typeface="Times New Roman"/>
                <a:cs typeface="Times New Roman"/>
                <a:sym typeface="Times New Roman"/>
              </a:rPr>
              <a:t>70.2%</a:t>
            </a:r>
            <a:r>
              <a:rPr lang="en" sz="1600">
                <a:solidFill>
                  <a:srgbClr val="000000"/>
                </a:solidFill>
                <a:latin typeface="Times New Roman"/>
                <a:ea typeface="Times New Roman"/>
                <a:cs typeface="Times New Roman"/>
                <a:sym typeface="Times New Roman"/>
              </a:rPr>
              <a:t> in </a:t>
            </a:r>
            <a:r>
              <a:rPr lang="en" sz="1600" b="1">
                <a:solidFill>
                  <a:srgbClr val="000000"/>
                </a:solidFill>
                <a:latin typeface="Times New Roman"/>
                <a:ea typeface="Times New Roman"/>
                <a:cs typeface="Times New Roman"/>
                <a:sym typeface="Times New Roman"/>
              </a:rPr>
              <a:t>xg boosting </a:t>
            </a:r>
            <a:r>
              <a:rPr lang="en" sz="1600">
                <a:solidFill>
                  <a:srgbClr val="000000"/>
                </a:solidFill>
                <a:latin typeface="Times New Roman"/>
                <a:ea typeface="Times New Roman"/>
                <a:cs typeface="Times New Roman"/>
                <a:sym typeface="Times New Roman"/>
              </a:rPr>
              <a:t>(f1 score)</a:t>
            </a:r>
            <a:endParaRPr sz="1600" b="1">
              <a:solidFill>
                <a:srgbClr val="000000"/>
              </a:solidFill>
              <a:latin typeface="Times New Roman"/>
              <a:ea typeface="Times New Roman"/>
              <a:cs typeface="Times New Roman"/>
              <a:sym typeface="Times New Roman"/>
            </a:endParaRPr>
          </a:p>
          <a:p>
            <a:pPr marL="914400" lvl="1" indent="-330200" algn="just" rtl="0">
              <a:lnSpc>
                <a:spcPct val="100000"/>
              </a:lnSpc>
              <a:spcBef>
                <a:spcPts val="1000"/>
              </a:spcBef>
              <a:spcAft>
                <a:spcPts val="0"/>
              </a:spcAft>
              <a:buClr>
                <a:srgbClr val="000000"/>
              </a:buClr>
              <a:buSzPts val="1600"/>
              <a:buFont typeface="Times New Roman"/>
              <a:buChar char="❏"/>
            </a:pPr>
            <a:r>
              <a:rPr lang="en" sz="1600" b="1">
                <a:solidFill>
                  <a:srgbClr val="000000"/>
                </a:solidFill>
                <a:latin typeface="Times New Roman"/>
                <a:ea typeface="Times New Roman"/>
                <a:cs typeface="Times New Roman"/>
                <a:sym typeface="Times New Roman"/>
              </a:rPr>
              <a:t>97.74%</a:t>
            </a:r>
            <a:r>
              <a:rPr lang="en" sz="1600">
                <a:solidFill>
                  <a:srgbClr val="000000"/>
                </a:solidFill>
                <a:latin typeface="Times New Roman"/>
                <a:ea typeface="Times New Roman"/>
                <a:cs typeface="Times New Roman"/>
                <a:sym typeface="Times New Roman"/>
              </a:rPr>
              <a:t> after </a:t>
            </a:r>
            <a:r>
              <a:rPr lang="en" sz="1600" b="1">
                <a:solidFill>
                  <a:srgbClr val="000000"/>
                </a:solidFill>
                <a:latin typeface="Times New Roman"/>
                <a:ea typeface="Times New Roman"/>
                <a:cs typeface="Times New Roman"/>
                <a:sym typeface="Times New Roman"/>
              </a:rPr>
              <a:t>multilevel stacking</a:t>
            </a:r>
            <a:r>
              <a:rPr lang="en" sz="1600">
                <a:solidFill>
                  <a:srgbClr val="000000"/>
                </a:solidFill>
                <a:latin typeface="Times New Roman"/>
                <a:ea typeface="Times New Roman"/>
                <a:cs typeface="Times New Roman"/>
                <a:sym typeface="Times New Roman"/>
              </a:rPr>
              <a:t> </a:t>
            </a:r>
            <a:endParaRPr sz="1600" b="1">
              <a:solidFill>
                <a:srgbClr val="000000"/>
              </a:solidFill>
              <a:latin typeface="Times New Roman"/>
              <a:ea typeface="Times New Roman"/>
              <a:cs typeface="Times New Roman"/>
              <a:sym typeface="Times New Roman"/>
            </a:endParaRPr>
          </a:p>
          <a:p>
            <a:pPr marL="914400" lvl="0" indent="0" algn="just" rtl="0">
              <a:lnSpc>
                <a:spcPct val="200000"/>
              </a:lnSpc>
              <a:spcBef>
                <a:spcPts val="1200"/>
              </a:spcBef>
              <a:spcAft>
                <a:spcPts val="0"/>
              </a:spcAft>
              <a:buNone/>
            </a:pPr>
            <a:endParaRPr sz="1600">
              <a:solidFill>
                <a:srgbClr val="000000"/>
              </a:solidFill>
              <a:latin typeface="Times New Roman"/>
              <a:ea typeface="Times New Roman"/>
              <a:cs typeface="Times New Roman"/>
              <a:sym typeface="Times New Roman"/>
            </a:endParaRPr>
          </a:p>
          <a:p>
            <a:pPr marL="457200" lvl="0" indent="0" algn="just" rtl="0">
              <a:lnSpc>
                <a:spcPct val="200000"/>
              </a:lnSpc>
              <a:spcBef>
                <a:spcPts val="1000"/>
              </a:spcBef>
              <a:spcAft>
                <a:spcPts val="1200"/>
              </a:spcAft>
              <a:buNone/>
            </a:pPr>
            <a:endParaRPr sz="1600">
              <a:solidFill>
                <a:srgbClr val="292929"/>
              </a:solidFill>
              <a:latin typeface="Times New Roman"/>
              <a:ea typeface="Times New Roman"/>
              <a:cs typeface="Times New Roman"/>
              <a:sym typeface="Times New Roman"/>
            </a:endParaRPr>
          </a:p>
        </p:txBody>
      </p:sp>
      <p:pic>
        <p:nvPicPr>
          <p:cNvPr id="396" name="Google Shape;396;p47" descr="Data Analysis by Rizwan Babar on Dribbble"/>
          <p:cNvPicPr preferRelativeResize="0"/>
          <p:nvPr/>
        </p:nvPicPr>
        <p:blipFill rotWithShape="1">
          <a:blip r:embed="rId3">
            <a:alphaModFix/>
          </a:blip>
          <a:srcRect l="11449" t="15830" r="11449" b="14768"/>
          <a:stretch/>
        </p:blipFill>
        <p:spPr>
          <a:xfrm>
            <a:off x="403800" y="3480775"/>
            <a:ext cx="2339401" cy="1579300"/>
          </a:xfrm>
          <a:prstGeom prst="rect">
            <a:avLst/>
          </a:prstGeom>
          <a:noFill/>
          <a:ln>
            <a:noFill/>
          </a:ln>
        </p:spPr>
      </p:pic>
      <p:sp>
        <p:nvSpPr>
          <p:cNvPr id="397" name="Google Shape;397;p47"/>
          <p:cNvSpPr txBox="1"/>
          <p:nvPr/>
        </p:nvSpPr>
        <p:spPr>
          <a:xfrm>
            <a:off x="2181000" y="0"/>
            <a:ext cx="4782000" cy="800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000" b="1">
                <a:solidFill>
                  <a:schemeClr val="accent1"/>
                </a:solidFill>
                <a:latin typeface="PT Sans Narrow"/>
                <a:ea typeface="PT Sans Narrow"/>
                <a:cs typeface="PT Sans Narrow"/>
                <a:sym typeface="PT Sans Narrow"/>
              </a:rPr>
              <a:t>INFERENCE</a:t>
            </a:r>
            <a:endParaRPr sz="4000" b="1">
              <a:solidFill>
                <a:schemeClr val="accent1"/>
              </a:solidFill>
              <a:latin typeface="PT Sans Narrow"/>
              <a:ea typeface="PT Sans Narrow"/>
              <a:cs typeface="PT Sans Narrow"/>
              <a:sym typeface="PT Sans Narrow"/>
            </a:endParaRPr>
          </a:p>
        </p:txBody>
      </p:sp>
      <p:pic>
        <p:nvPicPr>
          <p:cNvPr id="398" name="Google Shape;398;p47"/>
          <p:cNvPicPr preferRelativeResize="0"/>
          <p:nvPr/>
        </p:nvPicPr>
        <p:blipFill>
          <a:blip r:embed="rId4">
            <a:alphaModFix/>
          </a:blip>
          <a:stretch>
            <a:fillRect/>
          </a:stretch>
        </p:blipFill>
        <p:spPr>
          <a:xfrm>
            <a:off x="6305600" y="45250"/>
            <a:ext cx="2204888" cy="4038300"/>
          </a:xfrm>
          <a:prstGeom prst="rect">
            <a:avLst/>
          </a:prstGeom>
          <a:noFill/>
          <a:ln>
            <a:noFill/>
          </a:ln>
        </p:spPr>
      </p:pic>
      <p:pic>
        <p:nvPicPr>
          <p:cNvPr id="399" name="Google Shape;399;p47"/>
          <p:cNvPicPr preferRelativeResize="0"/>
          <p:nvPr/>
        </p:nvPicPr>
        <p:blipFill rotWithShape="1">
          <a:blip r:embed="rId5">
            <a:alphaModFix/>
          </a:blip>
          <a:srcRect b="18153"/>
          <a:stretch/>
        </p:blipFill>
        <p:spPr>
          <a:xfrm>
            <a:off x="6305600" y="4050251"/>
            <a:ext cx="2204900" cy="1009825"/>
          </a:xfrm>
          <a:prstGeom prst="rect">
            <a:avLst/>
          </a:prstGeom>
          <a:noFill/>
          <a:ln>
            <a:noFill/>
          </a:ln>
        </p:spPr>
      </p:pic>
      <p:pic>
        <p:nvPicPr>
          <p:cNvPr id="400" name="Google Shape;400;p47" descr="Free Vector | Doctor with stethoscope listening to huge heart beat ischemic  heart disease"/>
          <p:cNvPicPr preferRelativeResize="0"/>
          <p:nvPr/>
        </p:nvPicPr>
        <p:blipFill>
          <a:blip r:embed="rId6">
            <a:alphaModFix/>
          </a:blip>
          <a:stretch>
            <a:fillRect/>
          </a:stretch>
        </p:blipFill>
        <p:spPr>
          <a:xfrm>
            <a:off x="8367575" y="2"/>
            <a:ext cx="776425" cy="5149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48"/>
          <p:cNvSpPr txBox="1">
            <a:spLocks noGrp="1"/>
          </p:cNvSpPr>
          <p:nvPr>
            <p:ph type="title"/>
          </p:nvPr>
        </p:nvSpPr>
        <p:spPr>
          <a:xfrm>
            <a:off x="311700" y="-141525"/>
            <a:ext cx="8520600" cy="6261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TIMELINE CHART</a:t>
            </a:r>
            <a:endParaRPr/>
          </a:p>
        </p:txBody>
      </p:sp>
      <p:graphicFrame>
        <p:nvGraphicFramePr>
          <p:cNvPr id="406" name="Google Shape;406;p48"/>
          <p:cNvGraphicFramePr/>
          <p:nvPr/>
        </p:nvGraphicFramePr>
        <p:xfrm>
          <a:off x="122494" y="605574"/>
          <a:ext cx="3000000" cy="3000000"/>
        </p:xfrm>
        <a:graphic>
          <a:graphicData uri="http://schemas.openxmlformats.org/drawingml/2006/table">
            <a:tbl>
              <a:tblPr bandRow="1">
                <a:noFill/>
                <a:tableStyleId>{8A6AAA34-E748-4E53-9F7E-5C86C1A425E8}</a:tableStyleId>
              </a:tblPr>
              <a:tblGrid>
                <a:gridCol w="1065000">
                  <a:extLst>
                    <a:ext uri="{9D8B030D-6E8A-4147-A177-3AD203B41FA5}">
                      <a16:colId xmlns:a16="http://schemas.microsoft.com/office/drawing/2014/main" val="20000"/>
                    </a:ext>
                  </a:extLst>
                </a:gridCol>
                <a:gridCol w="449825">
                  <a:extLst>
                    <a:ext uri="{9D8B030D-6E8A-4147-A177-3AD203B41FA5}">
                      <a16:colId xmlns:a16="http://schemas.microsoft.com/office/drawing/2014/main" val="20001"/>
                    </a:ext>
                  </a:extLst>
                </a:gridCol>
                <a:gridCol w="278350">
                  <a:extLst>
                    <a:ext uri="{9D8B030D-6E8A-4147-A177-3AD203B41FA5}">
                      <a16:colId xmlns:a16="http://schemas.microsoft.com/office/drawing/2014/main" val="20002"/>
                    </a:ext>
                  </a:extLst>
                </a:gridCol>
                <a:gridCol w="308950">
                  <a:extLst>
                    <a:ext uri="{9D8B030D-6E8A-4147-A177-3AD203B41FA5}">
                      <a16:colId xmlns:a16="http://schemas.microsoft.com/office/drawing/2014/main" val="20003"/>
                    </a:ext>
                  </a:extLst>
                </a:gridCol>
                <a:gridCol w="308950">
                  <a:extLst>
                    <a:ext uri="{9D8B030D-6E8A-4147-A177-3AD203B41FA5}">
                      <a16:colId xmlns:a16="http://schemas.microsoft.com/office/drawing/2014/main" val="20004"/>
                    </a:ext>
                  </a:extLst>
                </a:gridCol>
                <a:gridCol w="308950">
                  <a:extLst>
                    <a:ext uri="{9D8B030D-6E8A-4147-A177-3AD203B41FA5}">
                      <a16:colId xmlns:a16="http://schemas.microsoft.com/office/drawing/2014/main" val="20005"/>
                    </a:ext>
                  </a:extLst>
                </a:gridCol>
                <a:gridCol w="308950">
                  <a:extLst>
                    <a:ext uri="{9D8B030D-6E8A-4147-A177-3AD203B41FA5}">
                      <a16:colId xmlns:a16="http://schemas.microsoft.com/office/drawing/2014/main" val="20006"/>
                    </a:ext>
                  </a:extLst>
                </a:gridCol>
                <a:gridCol w="308950">
                  <a:extLst>
                    <a:ext uri="{9D8B030D-6E8A-4147-A177-3AD203B41FA5}">
                      <a16:colId xmlns:a16="http://schemas.microsoft.com/office/drawing/2014/main" val="20007"/>
                    </a:ext>
                  </a:extLst>
                </a:gridCol>
                <a:gridCol w="308950">
                  <a:extLst>
                    <a:ext uri="{9D8B030D-6E8A-4147-A177-3AD203B41FA5}">
                      <a16:colId xmlns:a16="http://schemas.microsoft.com/office/drawing/2014/main" val="20008"/>
                    </a:ext>
                  </a:extLst>
                </a:gridCol>
                <a:gridCol w="308950">
                  <a:extLst>
                    <a:ext uri="{9D8B030D-6E8A-4147-A177-3AD203B41FA5}">
                      <a16:colId xmlns:a16="http://schemas.microsoft.com/office/drawing/2014/main" val="20009"/>
                    </a:ext>
                  </a:extLst>
                </a:gridCol>
                <a:gridCol w="308950">
                  <a:extLst>
                    <a:ext uri="{9D8B030D-6E8A-4147-A177-3AD203B41FA5}">
                      <a16:colId xmlns:a16="http://schemas.microsoft.com/office/drawing/2014/main" val="20010"/>
                    </a:ext>
                  </a:extLst>
                </a:gridCol>
                <a:gridCol w="308950">
                  <a:extLst>
                    <a:ext uri="{9D8B030D-6E8A-4147-A177-3AD203B41FA5}">
                      <a16:colId xmlns:a16="http://schemas.microsoft.com/office/drawing/2014/main" val="20011"/>
                    </a:ext>
                  </a:extLst>
                </a:gridCol>
                <a:gridCol w="308950">
                  <a:extLst>
                    <a:ext uri="{9D8B030D-6E8A-4147-A177-3AD203B41FA5}">
                      <a16:colId xmlns:a16="http://schemas.microsoft.com/office/drawing/2014/main" val="20012"/>
                    </a:ext>
                  </a:extLst>
                </a:gridCol>
                <a:gridCol w="308950">
                  <a:extLst>
                    <a:ext uri="{9D8B030D-6E8A-4147-A177-3AD203B41FA5}">
                      <a16:colId xmlns:a16="http://schemas.microsoft.com/office/drawing/2014/main" val="20013"/>
                    </a:ext>
                  </a:extLst>
                </a:gridCol>
                <a:gridCol w="308950">
                  <a:extLst>
                    <a:ext uri="{9D8B030D-6E8A-4147-A177-3AD203B41FA5}">
                      <a16:colId xmlns:a16="http://schemas.microsoft.com/office/drawing/2014/main" val="20014"/>
                    </a:ext>
                  </a:extLst>
                </a:gridCol>
                <a:gridCol w="308950">
                  <a:extLst>
                    <a:ext uri="{9D8B030D-6E8A-4147-A177-3AD203B41FA5}">
                      <a16:colId xmlns:a16="http://schemas.microsoft.com/office/drawing/2014/main" val="20015"/>
                    </a:ext>
                  </a:extLst>
                </a:gridCol>
                <a:gridCol w="308950">
                  <a:extLst>
                    <a:ext uri="{9D8B030D-6E8A-4147-A177-3AD203B41FA5}">
                      <a16:colId xmlns:a16="http://schemas.microsoft.com/office/drawing/2014/main" val="20016"/>
                    </a:ext>
                  </a:extLst>
                </a:gridCol>
                <a:gridCol w="308950">
                  <a:extLst>
                    <a:ext uri="{9D8B030D-6E8A-4147-A177-3AD203B41FA5}">
                      <a16:colId xmlns:a16="http://schemas.microsoft.com/office/drawing/2014/main" val="20017"/>
                    </a:ext>
                  </a:extLst>
                </a:gridCol>
                <a:gridCol w="308950">
                  <a:extLst>
                    <a:ext uri="{9D8B030D-6E8A-4147-A177-3AD203B41FA5}">
                      <a16:colId xmlns:a16="http://schemas.microsoft.com/office/drawing/2014/main" val="20018"/>
                    </a:ext>
                  </a:extLst>
                </a:gridCol>
                <a:gridCol w="308950">
                  <a:extLst>
                    <a:ext uri="{9D8B030D-6E8A-4147-A177-3AD203B41FA5}">
                      <a16:colId xmlns:a16="http://schemas.microsoft.com/office/drawing/2014/main" val="20019"/>
                    </a:ext>
                  </a:extLst>
                </a:gridCol>
                <a:gridCol w="308950">
                  <a:extLst>
                    <a:ext uri="{9D8B030D-6E8A-4147-A177-3AD203B41FA5}">
                      <a16:colId xmlns:a16="http://schemas.microsoft.com/office/drawing/2014/main" val="20020"/>
                    </a:ext>
                  </a:extLst>
                </a:gridCol>
                <a:gridCol w="308950">
                  <a:extLst>
                    <a:ext uri="{9D8B030D-6E8A-4147-A177-3AD203B41FA5}">
                      <a16:colId xmlns:a16="http://schemas.microsoft.com/office/drawing/2014/main" val="20021"/>
                    </a:ext>
                  </a:extLst>
                </a:gridCol>
                <a:gridCol w="308950">
                  <a:extLst>
                    <a:ext uri="{9D8B030D-6E8A-4147-A177-3AD203B41FA5}">
                      <a16:colId xmlns:a16="http://schemas.microsoft.com/office/drawing/2014/main" val="20022"/>
                    </a:ext>
                  </a:extLst>
                </a:gridCol>
                <a:gridCol w="308950">
                  <a:extLst>
                    <a:ext uri="{9D8B030D-6E8A-4147-A177-3AD203B41FA5}">
                      <a16:colId xmlns:a16="http://schemas.microsoft.com/office/drawing/2014/main" val="20023"/>
                    </a:ext>
                  </a:extLst>
                </a:gridCol>
                <a:gridCol w="308950">
                  <a:extLst>
                    <a:ext uri="{9D8B030D-6E8A-4147-A177-3AD203B41FA5}">
                      <a16:colId xmlns:a16="http://schemas.microsoft.com/office/drawing/2014/main" val="20024"/>
                    </a:ext>
                  </a:extLst>
                </a:gridCol>
                <a:gridCol w="308950">
                  <a:extLst>
                    <a:ext uri="{9D8B030D-6E8A-4147-A177-3AD203B41FA5}">
                      <a16:colId xmlns:a16="http://schemas.microsoft.com/office/drawing/2014/main" val="20025"/>
                    </a:ext>
                  </a:extLst>
                </a:gridCol>
              </a:tblGrid>
              <a:tr h="296100">
                <a:tc>
                  <a:txBody>
                    <a:bodyPr/>
                    <a:lstStyle/>
                    <a:p>
                      <a:pPr marL="0" marR="0" lvl="0" indent="0" algn="ctr" rtl="0">
                        <a:lnSpc>
                          <a:spcPct val="107000"/>
                        </a:lnSpc>
                        <a:spcBef>
                          <a:spcPts val="0"/>
                        </a:spcBef>
                        <a:spcAft>
                          <a:spcPts val="0"/>
                        </a:spcAft>
                        <a:buClr>
                          <a:srgbClr val="000000"/>
                        </a:buClr>
                        <a:buSzPts val="1200"/>
                        <a:buFont typeface="Arial"/>
                        <a:buNone/>
                      </a:pPr>
                      <a:r>
                        <a:rPr lang="en" b="1">
                          <a:solidFill>
                            <a:srgbClr val="3F3F3F"/>
                          </a:solidFill>
                          <a:latin typeface="PT Sans Narrow"/>
                          <a:ea typeface="PT Sans Narrow"/>
                          <a:cs typeface="PT Sans Narrow"/>
                          <a:sym typeface="PT Sans Narrow"/>
                        </a:rPr>
                        <a:t>TIMELINE</a:t>
                      </a:r>
                      <a:endParaRPr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b="1">
                          <a:solidFill>
                            <a:srgbClr val="3F3F3F"/>
                          </a:solidFill>
                          <a:latin typeface="PT Sans Narrow"/>
                          <a:ea typeface="PT Sans Narrow"/>
                          <a:cs typeface="PT Sans Narrow"/>
                          <a:sym typeface="PT Sans Narrow"/>
                        </a:rPr>
                        <a:t>JUNE</a:t>
                      </a:r>
                      <a:endParaRPr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gridSpan="4">
                  <a:txBody>
                    <a:bodyPr/>
                    <a:lstStyle/>
                    <a:p>
                      <a:pPr marL="0" marR="0" lvl="0" indent="0" algn="ctr" rtl="0">
                        <a:lnSpc>
                          <a:spcPct val="107000"/>
                        </a:lnSpc>
                        <a:spcBef>
                          <a:spcPts val="0"/>
                        </a:spcBef>
                        <a:spcAft>
                          <a:spcPts val="0"/>
                        </a:spcAft>
                        <a:buClr>
                          <a:srgbClr val="000000"/>
                        </a:buClr>
                        <a:buSzPts val="1200"/>
                        <a:buFont typeface="Arial"/>
                        <a:buNone/>
                      </a:pPr>
                      <a:r>
                        <a:rPr lang="en" b="1">
                          <a:solidFill>
                            <a:srgbClr val="3F3F3F"/>
                          </a:solidFill>
                          <a:latin typeface="PT Sans Narrow"/>
                          <a:ea typeface="PT Sans Narrow"/>
                          <a:cs typeface="PT Sans Narrow"/>
                          <a:sym typeface="PT Sans Narrow"/>
                        </a:rPr>
                        <a:t>JULY</a:t>
                      </a:r>
                      <a:endParaRPr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lvl="0" indent="0" algn="ctr" rtl="0">
                        <a:lnSpc>
                          <a:spcPct val="107000"/>
                        </a:lnSpc>
                        <a:spcBef>
                          <a:spcPts val="0"/>
                        </a:spcBef>
                        <a:spcAft>
                          <a:spcPts val="0"/>
                        </a:spcAft>
                        <a:buClr>
                          <a:srgbClr val="000000"/>
                        </a:buClr>
                        <a:buSzPts val="1200"/>
                        <a:buFont typeface="Arial"/>
                        <a:buNone/>
                      </a:pPr>
                      <a:r>
                        <a:rPr lang="en" b="1">
                          <a:solidFill>
                            <a:srgbClr val="3F3F3F"/>
                          </a:solidFill>
                          <a:latin typeface="PT Sans Narrow"/>
                          <a:ea typeface="PT Sans Narrow"/>
                          <a:cs typeface="PT Sans Narrow"/>
                          <a:sym typeface="PT Sans Narrow"/>
                        </a:rPr>
                        <a:t>AUGUST</a:t>
                      </a:r>
                      <a:endParaRPr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lvl="0" indent="0" algn="ctr" rtl="0">
                        <a:lnSpc>
                          <a:spcPct val="107000"/>
                        </a:lnSpc>
                        <a:spcBef>
                          <a:spcPts val="0"/>
                        </a:spcBef>
                        <a:spcAft>
                          <a:spcPts val="0"/>
                        </a:spcAft>
                        <a:buClr>
                          <a:srgbClr val="000000"/>
                        </a:buClr>
                        <a:buSzPts val="1200"/>
                        <a:buFont typeface="Arial"/>
                        <a:buNone/>
                      </a:pPr>
                      <a:r>
                        <a:rPr lang="en" b="1">
                          <a:solidFill>
                            <a:srgbClr val="3F3F3F"/>
                          </a:solidFill>
                          <a:latin typeface="PT Sans Narrow"/>
                          <a:ea typeface="PT Sans Narrow"/>
                          <a:cs typeface="PT Sans Narrow"/>
                          <a:sym typeface="PT Sans Narrow"/>
                        </a:rPr>
                        <a:t>SEPTEMBER</a:t>
                      </a:r>
                      <a:endParaRPr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lnSpc>
                          <a:spcPct val="107000"/>
                        </a:lnSpc>
                        <a:spcBef>
                          <a:spcPts val="0"/>
                        </a:spcBef>
                        <a:spcAft>
                          <a:spcPts val="0"/>
                        </a:spcAft>
                        <a:buNone/>
                      </a:pPr>
                      <a:r>
                        <a:rPr lang="en" b="1">
                          <a:solidFill>
                            <a:srgbClr val="3F3F3F"/>
                          </a:solidFill>
                          <a:latin typeface="PT Sans Narrow"/>
                          <a:ea typeface="PT Sans Narrow"/>
                          <a:cs typeface="PT Sans Narrow"/>
                          <a:sym typeface="PT Sans Narrow"/>
                        </a:rPr>
                        <a:t>OCTOBER</a:t>
                      </a:r>
                      <a:endParaRPr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lnSpc>
                          <a:spcPct val="107000"/>
                        </a:lnSpc>
                        <a:spcBef>
                          <a:spcPts val="0"/>
                        </a:spcBef>
                        <a:spcAft>
                          <a:spcPts val="0"/>
                        </a:spcAft>
                        <a:buNone/>
                      </a:pPr>
                      <a:r>
                        <a:rPr lang="en" b="1">
                          <a:solidFill>
                            <a:srgbClr val="3F3F3F"/>
                          </a:solidFill>
                          <a:latin typeface="PT Sans Narrow"/>
                          <a:ea typeface="PT Sans Narrow"/>
                          <a:cs typeface="PT Sans Narrow"/>
                          <a:sym typeface="PT Sans Narrow"/>
                        </a:rPr>
                        <a:t>NOVEMBER</a:t>
                      </a:r>
                      <a:endParaRPr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lnSpc>
                          <a:spcPct val="107000"/>
                        </a:lnSpc>
                        <a:spcBef>
                          <a:spcPts val="0"/>
                        </a:spcBef>
                        <a:spcAft>
                          <a:spcPts val="0"/>
                        </a:spcAft>
                        <a:buNone/>
                      </a:pPr>
                      <a:r>
                        <a:rPr lang="en" b="1">
                          <a:solidFill>
                            <a:srgbClr val="3F3F3F"/>
                          </a:solidFill>
                          <a:latin typeface="PT Sans Narrow"/>
                          <a:ea typeface="PT Sans Narrow"/>
                          <a:cs typeface="PT Sans Narrow"/>
                          <a:sym typeface="PT Sans Narrow"/>
                        </a:rPr>
                        <a:t>DECEMBER</a:t>
                      </a:r>
                      <a:endParaRPr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48525">
                <a:tc>
                  <a:txBody>
                    <a:bodyPr/>
                    <a:lstStyle/>
                    <a:p>
                      <a:pPr marL="0" marR="0" lvl="0" indent="0" algn="l" rtl="0">
                        <a:lnSpc>
                          <a:spcPct val="107000"/>
                        </a:lnSpc>
                        <a:spcBef>
                          <a:spcPts val="0"/>
                        </a:spcBef>
                        <a:spcAft>
                          <a:spcPts val="0"/>
                        </a:spcAft>
                        <a:buClr>
                          <a:srgbClr val="000000"/>
                        </a:buClr>
                        <a:buSzPts val="1200"/>
                        <a:buFont typeface="Arial"/>
                        <a:buNone/>
                      </a:pP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4</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1</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2</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3</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4</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1</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2</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3</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4</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1</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2</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3</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4</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1</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Clr>
                          <a:srgbClr val="000000"/>
                        </a:buClr>
                        <a:buSzPts val="1200"/>
                        <a:buFont typeface="Arial"/>
                        <a:buNone/>
                      </a:pPr>
                      <a:r>
                        <a:rPr lang="en" sz="1200" b="1" u="none" strike="noStrike" cap="none">
                          <a:solidFill>
                            <a:srgbClr val="3F3F3F"/>
                          </a:solidFill>
                          <a:latin typeface="PT Sans Narrow"/>
                          <a:ea typeface="PT Sans Narrow"/>
                          <a:cs typeface="PT Sans Narrow"/>
                          <a:sym typeface="PT Sans Narrow"/>
                        </a:rPr>
                        <a:t>2</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3</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4</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1</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2</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3</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4</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1</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2</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3</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tc>
                  <a:txBody>
                    <a:bodyPr/>
                    <a:lstStyle/>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W</a:t>
                      </a:r>
                      <a:endParaRPr sz="1200" b="1">
                        <a:solidFill>
                          <a:srgbClr val="3F3F3F"/>
                        </a:solidFill>
                        <a:latin typeface="PT Sans Narrow"/>
                        <a:ea typeface="PT Sans Narrow"/>
                        <a:cs typeface="PT Sans Narrow"/>
                        <a:sym typeface="PT Sans Narrow"/>
                      </a:endParaRPr>
                    </a:p>
                    <a:p>
                      <a:pPr marL="0" marR="0" lvl="0" indent="0" algn="ctr" rtl="0">
                        <a:lnSpc>
                          <a:spcPct val="107000"/>
                        </a:lnSpc>
                        <a:spcBef>
                          <a:spcPts val="0"/>
                        </a:spcBef>
                        <a:spcAft>
                          <a:spcPts val="0"/>
                        </a:spcAft>
                        <a:buNone/>
                      </a:pPr>
                      <a:r>
                        <a:rPr lang="en" sz="1200" b="1">
                          <a:solidFill>
                            <a:srgbClr val="3F3F3F"/>
                          </a:solidFill>
                          <a:latin typeface="PT Sans Narrow"/>
                          <a:ea typeface="PT Sans Narrow"/>
                          <a:cs typeface="PT Sans Narrow"/>
                          <a:sym typeface="PT Sans Narrow"/>
                        </a:rPr>
                        <a:t>4</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6B26B"/>
                    </a:solidFill>
                  </a:tcPr>
                </a:tc>
                <a:extLst>
                  <a:ext uri="{0D108BD9-81ED-4DB2-BD59-A6C34878D82A}">
                    <a16:rowId xmlns:a16="http://schemas.microsoft.com/office/drawing/2014/main" val="10001"/>
                  </a:ext>
                </a:extLst>
              </a:tr>
              <a:tr h="312375">
                <a:tc rowSpan="2">
                  <a:txBody>
                    <a:bodyPr/>
                    <a:lstStyle/>
                    <a:p>
                      <a:pPr marL="0" lvl="0" indent="0" algn="l" rtl="0">
                        <a:lnSpc>
                          <a:spcPct val="107000"/>
                        </a:lnSpc>
                        <a:spcBef>
                          <a:spcPts val="0"/>
                        </a:spcBef>
                        <a:spcAft>
                          <a:spcPts val="0"/>
                        </a:spcAft>
                        <a:buClr>
                          <a:srgbClr val="000000"/>
                        </a:buClr>
                        <a:buSzPts val="1200"/>
                        <a:buFont typeface="Arial"/>
                        <a:buNone/>
                      </a:pPr>
                      <a:r>
                        <a:rPr lang="en" sz="1200" b="1">
                          <a:solidFill>
                            <a:srgbClr val="3F3F3F"/>
                          </a:solidFill>
                          <a:latin typeface="PT Sans Narrow"/>
                          <a:ea typeface="PT Sans Narrow"/>
                          <a:cs typeface="PT Sans Narrow"/>
                          <a:sym typeface="PT Sans Narrow"/>
                        </a:rPr>
                        <a:t>PROJECT FINALIZATION </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12375">
                <a:tc vMerge="1">
                  <a:txBody>
                    <a:bodyPr/>
                    <a:lstStyle/>
                    <a:p>
                      <a:endParaRPr lang="en-US"/>
                    </a:p>
                  </a:txBody>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82825">
                <a:tc rowSpan="2">
                  <a:txBody>
                    <a:bodyPr/>
                    <a:lstStyle/>
                    <a:p>
                      <a:pPr marL="0" marR="0" lvl="0" indent="0" algn="l" rtl="0">
                        <a:lnSpc>
                          <a:spcPct val="107000"/>
                        </a:lnSpc>
                        <a:spcBef>
                          <a:spcPts val="0"/>
                        </a:spcBef>
                        <a:spcAft>
                          <a:spcPts val="0"/>
                        </a:spcAft>
                        <a:buClr>
                          <a:srgbClr val="000000"/>
                        </a:buClr>
                        <a:buSzPts val="900"/>
                        <a:buFont typeface="Arial"/>
                        <a:buNone/>
                      </a:pPr>
                      <a:r>
                        <a:rPr lang="en" sz="1200" b="1">
                          <a:solidFill>
                            <a:srgbClr val="3F3F3F"/>
                          </a:solidFill>
                          <a:latin typeface="PT Sans Narrow"/>
                          <a:ea typeface="PT Sans Narrow"/>
                          <a:cs typeface="PT Sans Narrow"/>
                          <a:sym typeface="PT Sans Narrow"/>
                        </a:rPr>
                        <a:t>SUPERVISED LEARNING MODELS AND ENSEMBLE TECHNIQUES</a:t>
                      </a:r>
                      <a:endParaRPr sz="1200" b="1" u="none" strike="noStrike" cap="none">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E06666"/>
                          </a:solidFill>
                          <a:latin typeface="PT Sans Narrow"/>
                          <a:ea typeface="PT Sans Narrow"/>
                          <a:cs typeface="PT Sans Narrow"/>
                          <a:sym typeface="PT Sans Narrow"/>
                        </a:rPr>
                        <a:t> </a:t>
                      </a:r>
                      <a:endParaRPr sz="900" u="none" strike="noStrike" cap="none">
                        <a:solidFill>
                          <a:srgbClr val="E06666"/>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E06666"/>
                          </a:solidFill>
                          <a:latin typeface="PT Sans Narrow"/>
                          <a:ea typeface="PT Sans Narrow"/>
                          <a:cs typeface="PT Sans Narrow"/>
                          <a:sym typeface="PT Sans Narrow"/>
                        </a:rPr>
                        <a:t> </a:t>
                      </a:r>
                      <a:endParaRPr sz="900" u="none" strike="noStrike" cap="none">
                        <a:solidFill>
                          <a:srgbClr val="E06666"/>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348525">
                <a:tc vMerge="1">
                  <a:txBody>
                    <a:bodyPr/>
                    <a:lstStyle/>
                    <a:p>
                      <a:endParaRPr lang="en-US"/>
                    </a:p>
                  </a:txBody>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r h="342100">
                <a:tc rowSpan="2">
                  <a:txBody>
                    <a:bodyPr/>
                    <a:lstStyle/>
                    <a:p>
                      <a:pPr marL="0" marR="0" lvl="0" indent="0" algn="l" rtl="0">
                        <a:lnSpc>
                          <a:spcPct val="107000"/>
                        </a:lnSpc>
                        <a:spcBef>
                          <a:spcPts val="0"/>
                        </a:spcBef>
                        <a:spcAft>
                          <a:spcPts val="0"/>
                        </a:spcAft>
                        <a:buClr>
                          <a:srgbClr val="000000"/>
                        </a:buClr>
                        <a:buSzPts val="1200"/>
                        <a:buFont typeface="Arial"/>
                        <a:buNone/>
                      </a:pPr>
                      <a:endParaRPr sz="1200" b="1">
                        <a:solidFill>
                          <a:srgbClr val="3F3F3F"/>
                        </a:solidFill>
                        <a:latin typeface="PT Sans Narrow"/>
                        <a:ea typeface="PT Sans Narrow"/>
                        <a:cs typeface="PT Sans Narrow"/>
                        <a:sym typeface="PT Sans Narrow"/>
                      </a:endParaRPr>
                    </a:p>
                    <a:p>
                      <a:pPr marL="0" marR="0" lvl="0" indent="0" algn="l" rtl="0">
                        <a:lnSpc>
                          <a:spcPct val="107000"/>
                        </a:lnSpc>
                        <a:spcBef>
                          <a:spcPts val="0"/>
                        </a:spcBef>
                        <a:spcAft>
                          <a:spcPts val="0"/>
                        </a:spcAft>
                        <a:buClr>
                          <a:srgbClr val="000000"/>
                        </a:buClr>
                        <a:buSzPts val="1200"/>
                        <a:buFont typeface="Arial"/>
                        <a:buNone/>
                      </a:pPr>
                      <a:r>
                        <a:rPr lang="en" sz="1200" b="1">
                          <a:solidFill>
                            <a:srgbClr val="3F3F3F"/>
                          </a:solidFill>
                          <a:latin typeface="PT Sans Narrow"/>
                          <a:ea typeface="PT Sans Narrow"/>
                          <a:cs typeface="PT Sans Narrow"/>
                          <a:sym typeface="PT Sans Narrow"/>
                        </a:rPr>
                        <a:t>MULTI LEVEL STACKING </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FFFFF"/>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FFFFF"/>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FFFFF"/>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FFFFF"/>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55E6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342125">
                <a:tc vMerge="1">
                  <a:txBody>
                    <a:bodyPr/>
                    <a:lstStyle/>
                    <a:p>
                      <a:endParaRPr lang="en-US"/>
                    </a:p>
                  </a:txBody>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FFFFF"/>
                          </a:solidFill>
                          <a:latin typeface="PT Sans Narrow"/>
                          <a:ea typeface="PT Sans Narrow"/>
                          <a:cs typeface="PT Sans Narrow"/>
                          <a:sym typeface="PT Sans Narrow"/>
                        </a:rPr>
                        <a:t> </a:t>
                      </a:r>
                      <a:endParaRPr sz="900" u="none" strike="noStrike" cap="none">
                        <a:solidFill>
                          <a:srgbClr val="FFFFF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FFFFF"/>
                          </a:solidFill>
                          <a:latin typeface="PT Sans Narrow"/>
                          <a:ea typeface="PT Sans Narrow"/>
                          <a:cs typeface="PT Sans Narrow"/>
                          <a:sym typeface="PT Sans Narrow"/>
                        </a:rPr>
                        <a:t> </a:t>
                      </a:r>
                      <a:endParaRPr sz="900" u="none" strike="noStrike" cap="none">
                        <a:solidFill>
                          <a:srgbClr val="FFFFF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endParaRPr sz="900" u="none" strike="noStrike" cap="none">
                        <a:solidFill>
                          <a:srgbClr val="FFFFFF"/>
                        </a:solidFill>
                        <a:highlight>
                          <a:srgbClr val="00B050"/>
                        </a:highlight>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FFFFF"/>
                    </a:solidFill>
                  </a:tcPr>
                </a:tc>
                <a:tc>
                  <a:txBody>
                    <a:bodyPr/>
                    <a:lstStyle/>
                    <a:p>
                      <a:pPr marL="0" marR="0" lvl="0" indent="0" algn="l" rtl="0">
                        <a:lnSpc>
                          <a:spcPct val="107000"/>
                        </a:lnSpc>
                        <a:spcBef>
                          <a:spcPts val="0"/>
                        </a:spcBef>
                        <a:spcAft>
                          <a:spcPts val="0"/>
                        </a:spcAft>
                        <a:buClr>
                          <a:srgbClr val="000000"/>
                        </a:buClr>
                        <a:buSzPts val="900"/>
                        <a:buFont typeface="Arial"/>
                        <a:buNone/>
                      </a:pPr>
                      <a:endParaRPr sz="900" u="none" strike="noStrike" cap="none">
                        <a:solidFill>
                          <a:srgbClr val="FFFFFF"/>
                        </a:solidFill>
                        <a:highlight>
                          <a:srgbClr val="00B050"/>
                        </a:highlight>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FFFFFF"/>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351425">
                <a:tc rowSpan="2">
                  <a:txBody>
                    <a:bodyPr/>
                    <a:lstStyle/>
                    <a:p>
                      <a:pPr marL="0" marR="0" lvl="0" indent="0" algn="l" rtl="0">
                        <a:lnSpc>
                          <a:spcPct val="107000"/>
                        </a:lnSpc>
                        <a:spcBef>
                          <a:spcPts val="0"/>
                        </a:spcBef>
                        <a:spcAft>
                          <a:spcPts val="0"/>
                        </a:spcAft>
                        <a:buClr>
                          <a:srgbClr val="000000"/>
                        </a:buClr>
                        <a:buSzPts val="1200"/>
                        <a:buFont typeface="Arial"/>
                        <a:buNone/>
                      </a:pPr>
                      <a:r>
                        <a:rPr lang="en" sz="1200" b="1">
                          <a:solidFill>
                            <a:srgbClr val="3F3F3F"/>
                          </a:solidFill>
                          <a:latin typeface="PT Sans Narrow"/>
                          <a:ea typeface="PT Sans Narrow"/>
                          <a:cs typeface="PT Sans Narrow"/>
                          <a:sym typeface="PT Sans Narrow"/>
                        </a:rPr>
                        <a:t>REPORT, PPT, ADD ON MODULE</a:t>
                      </a:r>
                      <a:endParaRPr sz="1200" b="1">
                        <a:solidFill>
                          <a:srgbClr val="3F3F3F"/>
                        </a:solidFill>
                        <a:latin typeface="PT Sans Narrow"/>
                        <a:ea typeface="PT Sans Narrow"/>
                        <a:cs typeface="PT Sans Narrow"/>
                        <a:sym typeface="PT Sans Narrow"/>
                      </a:endParaRPr>
                    </a:p>
                    <a:p>
                      <a:pPr marL="0" marR="0" lvl="0" indent="0" algn="l" rtl="0">
                        <a:lnSpc>
                          <a:spcPct val="107000"/>
                        </a:lnSpc>
                        <a:spcBef>
                          <a:spcPts val="0"/>
                        </a:spcBef>
                        <a:spcAft>
                          <a:spcPts val="0"/>
                        </a:spcAft>
                        <a:buClr>
                          <a:srgbClr val="000000"/>
                        </a:buClr>
                        <a:buSzPts val="1200"/>
                        <a:buFont typeface="Arial"/>
                        <a:buNone/>
                      </a:pPr>
                      <a:r>
                        <a:rPr lang="en" sz="1200" b="1">
                          <a:solidFill>
                            <a:srgbClr val="3F3F3F"/>
                          </a:solidFill>
                          <a:latin typeface="PT Sans Narrow"/>
                          <a:ea typeface="PT Sans Narrow"/>
                          <a:cs typeface="PT Sans Narrow"/>
                          <a:sym typeface="PT Sans Narrow"/>
                        </a:rPr>
                        <a:t>AND RESEARCH PAPER</a:t>
                      </a:r>
                      <a:endParaRPr sz="1200" b="1">
                        <a:solidFill>
                          <a:srgbClr val="3F3F3F"/>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dk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E06666"/>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E06666"/>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E06666"/>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E06666"/>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E06666"/>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E06666"/>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E06666"/>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E06666"/>
                    </a:solidFill>
                  </a:tcPr>
                </a:tc>
                <a:extLst>
                  <a:ext uri="{0D108BD9-81ED-4DB2-BD59-A6C34878D82A}">
                    <a16:rowId xmlns:a16="http://schemas.microsoft.com/office/drawing/2014/main" val="10008"/>
                  </a:ext>
                </a:extLst>
              </a:tr>
              <a:tr h="351425">
                <a:tc vMerge="1">
                  <a:txBody>
                    <a:bodyPr/>
                    <a:lstStyle/>
                    <a:p>
                      <a:endParaRPr lang="en-US"/>
                    </a:p>
                  </a:txBody>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Clr>
                          <a:srgbClr val="000000"/>
                        </a:buClr>
                        <a:buSzPts val="900"/>
                        <a:buFont typeface="Arial"/>
                        <a:buNone/>
                      </a:pPr>
                      <a:r>
                        <a:rPr lang="en" sz="900" u="none" strike="noStrike" cap="none">
                          <a:solidFill>
                            <a:srgbClr val="F55E61"/>
                          </a:solidFill>
                          <a:latin typeface="PT Sans Narrow"/>
                          <a:ea typeface="PT Sans Narrow"/>
                          <a:cs typeface="PT Sans Narrow"/>
                          <a:sym typeface="PT Sans Narrow"/>
                        </a:rPr>
                        <a:t> </a:t>
                      </a: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chemeClr val="lt1"/>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D9EEB"/>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FA8DC"/>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FA8DC"/>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FA8DC"/>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FA8DC"/>
                    </a:solidFill>
                  </a:tcPr>
                </a:tc>
                <a:tc>
                  <a:txBody>
                    <a:bodyPr/>
                    <a:lstStyle/>
                    <a:p>
                      <a:pPr marL="0" marR="0" lvl="0" indent="0" algn="l" rtl="0">
                        <a:lnSpc>
                          <a:spcPct val="107000"/>
                        </a:lnSpc>
                        <a:spcBef>
                          <a:spcPts val="0"/>
                        </a:spcBef>
                        <a:spcAft>
                          <a:spcPts val="0"/>
                        </a:spcAft>
                        <a:buNone/>
                      </a:pPr>
                      <a:endParaRPr sz="900" u="none" strike="noStrike" cap="none">
                        <a:solidFill>
                          <a:srgbClr val="F55E61"/>
                        </a:solidFill>
                        <a:latin typeface="PT Sans Narrow"/>
                        <a:ea typeface="PT Sans Narrow"/>
                        <a:cs typeface="PT Sans Narrow"/>
                        <a:sym typeface="PT Sans Narrow"/>
                      </a:endParaRPr>
                    </a:p>
                  </a:txBody>
                  <a:tcPr marL="39175" marR="39175" marT="0" marB="0">
                    <a:lnL w="12700" cap="flat" cmpd="sng">
                      <a:solidFill>
                        <a:srgbClr val="3F3F3F"/>
                      </a:solidFill>
                      <a:prstDash val="solid"/>
                      <a:round/>
                      <a:headEnd type="none" w="sm" len="sm"/>
                      <a:tailEnd type="none" w="sm" len="sm"/>
                    </a:lnL>
                    <a:lnR w="12700" cap="flat" cmpd="sng">
                      <a:solidFill>
                        <a:srgbClr val="3F3F3F"/>
                      </a:solidFill>
                      <a:prstDash val="solid"/>
                      <a:round/>
                      <a:headEnd type="none" w="sm" len="sm"/>
                      <a:tailEnd type="none" w="sm" len="sm"/>
                    </a:lnR>
                    <a:lnT w="12700" cap="flat" cmpd="sng">
                      <a:solidFill>
                        <a:srgbClr val="3F3F3F"/>
                      </a:solidFill>
                      <a:prstDash val="solid"/>
                      <a:round/>
                      <a:headEnd type="none" w="sm" len="sm"/>
                      <a:tailEnd type="none" w="sm" len="sm"/>
                    </a:lnT>
                    <a:lnB w="12700" cap="flat" cmpd="sng">
                      <a:solidFill>
                        <a:srgbClr val="3F3F3F"/>
                      </a:solidFill>
                      <a:prstDash val="solid"/>
                      <a:round/>
                      <a:headEnd type="none" w="sm" len="sm"/>
                      <a:tailEnd type="none" w="sm" len="sm"/>
                    </a:lnB>
                    <a:solidFill>
                      <a:srgbClr val="6FA8DC"/>
                    </a:solidFill>
                  </a:tcPr>
                </a:tc>
                <a:extLst>
                  <a:ext uri="{0D108BD9-81ED-4DB2-BD59-A6C34878D82A}">
                    <a16:rowId xmlns:a16="http://schemas.microsoft.com/office/drawing/2014/main" val="10009"/>
                  </a:ext>
                </a:extLst>
              </a:tr>
            </a:tbl>
          </a:graphicData>
        </a:graphic>
      </p:graphicFrame>
      <p:sp>
        <p:nvSpPr>
          <p:cNvPr id="407" name="Google Shape;407;p48"/>
          <p:cNvSpPr txBox="1"/>
          <p:nvPr/>
        </p:nvSpPr>
        <p:spPr>
          <a:xfrm>
            <a:off x="2209975" y="4527002"/>
            <a:ext cx="5265000" cy="4848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1" i="0" u="none" strike="noStrike" cap="none">
                <a:solidFill>
                  <a:schemeClr val="accent1"/>
                </a:solidFill>
                <a:latin typeface="PT Sans Narrow"/>
                <a:ea typeface="PT Sans Narrow"/>
                <a:cs typeface="PT Sans Narrow"/>
                <a:sym typeface="PT Sans Narrow"/>
              </a:rPr>
              <a:t>              </a:t>
            </a:r>
            <a:r>
              <a:rPr lang="en" sz="1500" i="0" u="none" strike="noStrike" cap="none">
                <a:solidFill>
                  <a:schemeClr val="accent1"/>
                </a:solidFill>
                <a:latin typeface="PT Sans Narrow"/>
                <a:ea typeface="PT Sans Narrow"/>
                <a:cs typeface="PT Sans Narrow"/>
                <a:sym typeface="PT Sans Narrow"/>
              </a:rPr>
              <a:t>- </a:t>
            </a:r>
            <a:r>
              <a:rPr lang="en" sz="1200" b="1" i="0" u="none" strike="noStrike" cap="none">
                <a:solidFill>
                  <a:schemeClr val="accent1"/>
                </a:solidFill>
                <a:latin typeface="PT Sans Narrow"/>
                <a:ea typeface="PT Sans Narrow"/>
                <a:cs typeface="PT Sans Narrow"/>
                <a:sym typeface="PT Sans Narrow"/>
              </a:rPr>
              <a:t>Planned                         - Completed                    - Work in progress                                 </a:t>
            </a:r>
            <a:endParaRPr sz="1200" b="1" i="0" u="none" strike="noStrike" cap="none">
              <a:solidFill>
                <a:schemeClr val="accent1"/>
              </a:solidFill>
              <a:latin typeface="PT Sans Narrow"/>
              <a:ea typeface="PT Sans Narrow"/>
              <a:cs typeface="PT Sans Narrow"/>
              <a:sym typeface="PT Sans Narrow"/>
            </a:endParaRPr>
          </a:p>
          <a:p>
            <a:pPr marL="0" marR="0" lvl="0" indent="0" algn="l" rtl="0">
              <a:lnSpc>
                <a:spcPct val="100000"/>
              </a:lnSpc>
              <a:spcBef>
                <a:spcPts val="0"/>
              </a:spcBef>
              <a:spcAft>
                <a:spcPts val="0"/>
              </a:spcAft>
              <a:buClr>
                <a:srgbClr val="000000"/>
              </a:buClr>
              <a:buSzPts val="1500"/>
              <a:buFont typeface="Arial"/>
              <a:buNone/>
            </a:pPr>
            <a:r>
              <a:rPr lang="en" sz="1500" b="1" i="0" u="none" strike="noStrike" cap="none">
                <a:solidFill>
                  <a:schemeClr val="accent1"/>
                </a:solidFill>
                <a:latin typeface="PT Sans Narrow"/>
                <a:ea typeface="PT Sans Narrow"/>
                <a:cs typeface="PT Sans Narrow"/>
                <a:sym typeface="PT Sans Narrow"/>
              </a:rPr>
              <a:t>            </a:t>
            </a:r>
            <a:endParaRPr sz="1200" b="1" i="0" u="none" strike="noStrike" cap="none">
              <a:solidFill>
                <a:schemeClr val="accent1"/>
              </a:solidFill>
              <a:latin typeface="PT Sans Narrow"/>
              <a:ea typeface="PT Sans Narrow"/>
              <a:cs typeface="PT Sans Narrow"/>
              <a:sym typeface="PT Sans Narrow"/>
            </a:endParaRPr>
          </a:p>
        </p:txBody>
      </p:sp>
      <p:sp>
        <p:nvSpPr>
          <p:cNvPr id="408" name="Google Shape;408;p48"/>
          <p:cNvSpPr/>
          <p:nvPr/>
        </p:nvSpPr>
        <p:spPr>
          <a:xfrm>
            <a:off x="2391700" y="4586724"/>
            <a:ext cx="407100" cy="178500"/>
          </a:xfrm>
          <a:prstGeom prst="rect">
            <a:avLst/>
          </a:prstGeom>
          <a:solidFill>
            <a:srgbClr val="E06666"/>
          </a:solidFill>
          <a:ln w="12700" cap="flat" cmpd="sng">
            <a:solidFill>
              <a:srgbClr val="E06666"/>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i="0" u="none" strike="noStrike" cap="none">
              <a:solidFill>
                <a:srgbClr val="FFFFFF"/>
              </a:solidFill>
              <a:latin typeface="PT Sans Narrow"/>
              <a:ea typeface="PT Sans Narrow"/>
              <a:cs typeface="PT Sans Narrow"/>
              <a:sym typeface="PT Sans Narrow"/>
            </a:endParaRPr>
          </a:p>
        </p:txBody>
      </p:sp>
      <p:sp>
        <p:nvSpPr>
          <p:cNvPr id="409" name="Google Shape;409;p48"/>
          <p:cNvSpPr/>
          <p:nvPr/>
        </p:nvSpPr>
        <p:spPr>
          <a:xfrm>
            <a:off x="3717130" y="4586731"/>
            <a:ext cx="407100" cy="178500"/>
          </a:xfrm>
          <a:prstGeom prst="rect">
            <a:avLst/>
          </a:prstGeom>
          <a:solidFill>
            <a:srgbClr val="6D9EEB"/>
          </a:solidFill>
          <a:ln w="12700" cap="flat" cmpd="sng">
            <a:solidFill>
              <a:srgbClr val="6D9EEB"/>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i="0" u="none" strike="noStrike" cap="none">
              <a:solidFill>
                <a:srgbClr val="FFFFFF"/>
              </a:solidFill>
              <a:latin typeface="PT Sans Narrow"/>
              <a:ea typeface="PT Sans Narrow"/>
              <a:cs typeface="PT Sans Narrow"/>
              <a:sym typeface="PT Sans Narrow"/>
            </a:endParaRPr>
          </a:p>
        </p:txBody>
      </p:sp>
      <p:sp>
        <p:nvSpPr>
          <p:cNvPr id="410" name="Google Shape;410;p48"/>
          <p:cNvSpPr/>
          <p:nvPr/>
        </p:nvSpPr>
        <p:spPr>
          <a:xfrm>
            <a:off x="4974975" y="4586731"/>
            <a:ext cx="407100" cy="178500"/>
          </a:xfrm>
          <a:prstGeom prst="rect">
            <a:avLst/>
          </a:prstGeom>
          <a:solidFill>
            <a:srgbClr val="FFE599"/>
          </a:solidFill>
          <a:ln w="12700" cap="flat" cmpd="sng">
            <a:solidFill>
              <a:srgbClr val="FFE599"/>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i="0" u="none" strike="noStrike" cap="none">
              <a:solidFill>
                <a:srgbClr val="FFFFFF"/>
              </a:solidFill>
              <a:latin typeface="PT Sans Narrow"/>
              <a:ea typeface="PT Sans Narrow"/>
              <a:cs typeface="PT Sans Narrow"/>
              <a:sym typeface="PT Sans Narrow"/>
            </a:endParaRPr>
          </a:p>
        </p:txBody>
      </p:sp>
      <p:sp>
        <p:nvSpPr>
          <p:cNvPr id="411" name="Google Shape;411;p48"/>
          <p:cNvSpPr txBox="1"/>
          <p:nvPr/>
        </p:nvSpPr>
        <p:spPr>
          <a:xfrm>
            <a:off x="2985600" y="4808100"/>
            <a:ext cx="3172800" cy="20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412" name="Google Shape;412;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36</a:t>
            </a:fld>
            <a:endParaRPr/>
          </a:p>
        </p:txBody>
      </p:sp>
      <p:pic>
        <p:nvPicPr>
          <p:cNvPr id="413" name="Google Shape;413;p48" descr="Free Vector | Doctor with stethoscope listening to huge heart beat ischemic  heart disease"/>
          <p:cNvPicPr preferRelativeResize="0"/>
          <p:nvPr/>
        </p:nvPicPr>
        <p:blipFill>
          <a:blip r:embed="rId3">
            <a:alphaModFix/>
          </a:blip>
          <a:stretch>
            <a:fillRect/>
          </a:stretch>
        </p:blipFill>
        <p:spPr>
          <a:xfrm>
            <a:off x="8245100" y="2"/>
            <a:ext cx="776425" cy="5149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49"/>
          <p:cNvSpPr txBox="1">
            <a:spLocks noGrp="1"/>
          </p:cNvSpPr>
          <p:nvPr>
            <p:ph type="body" idx="1"/>
          </p:nvPr>
        </p:nvSpPr>
        <p:spPr>
          <a:xfrm>
            <a:off x="311700" y="926463"/>
            <a:ext cx="8520600" cy="3646500"/>
          </a:xfrm>
          <a:prstGeom prst="rect">
            <a:avLst/>
          </a:prstGeom>
        </p:spPr>
        <p:txBody>
          <a:bodyPr spcFirstLastPara="1" wrap="square" lIns="91425" tIns="91425" rIns="91425" bIns="91425" anchor="t" anchorCtr="0">
            <a:noAutofit/>
          </a:bodyPr>
          <a:lstStyle/>
          <a:p>
            <a:pPr marL="0" lvl="0" indent="0" algn="just" rtl="0">
              <a:lnSpc>
                <a:spcPct val="100000"/>
              </a:lnSpc>
              <a:spcBef>
                <a:spcPts val="1000"/>
              </a:spcBef>
              <a:spcAft>
                <a:spcPts val="0"/>
              </a:spcAft>
              <a:buNone/>
            </a:pPr>
            <a:r>
              <a:rPr lang="en" sz="1400" b="1">
                <a:solidFill>
                  <a:srgbClr val="000000"/>
                </a:solidFill>
                <a:latin typeface="Times New Roman"/>
                <a:ea typeface="Times New Roman"/>
                <a:cs typeface="Times New Roman"/>
                <a:sym typeface="Times New Roman"/>
              </a:rPr>
              <a:t>[1]</a:t>
            </a:r>
            <a:r>
              <a:rPr lang="en" sz="1400">
                <a:solidFill>
                  <a:srgbClr val="000000"/>
                </a:solidFill>
                <a:latin typeface="Times New Roman"/>
                <a:ea typeface="Times New Roman"/>
                <a:cs typeface="Times New Roman"/>
                <a:sym typeface="Times New Roman"/>
              </a:rPr>
              <a:t> Ms. Ishtake S. H ,  Prof. Sanap S.A,</a:t>
            </a:r>
            <a:r>
              <a:rPr lang="en" sz="1400">
                <a:solidFill>
                  <a:srgbClr val="000000"/>
                </a:solidFill>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 </a:t>
            </a:r>
            <a:r>
              <a:rPr lang="en" sz="1400" b="1">
                <a:solidFill>
                  <a:srgbClr val="000000"/>
                </a:solidFill>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 </a:t>
            </a:r>
            <a:r>
              <a:rPr lang="en" sz="1400" b="1" u="sng">
                <a:solidFill>
                  <a:srgbClr val="000000"/>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Intelligent Heart Disease Prediction System Using Data Mining Techniques</a:t>
            </a:r>
            <a:r>
              <a:rPr lang="en" sz="1400">
                <a:solidFill>
                  <a:srgbClr val="000000"/>
                </a:solidFill>
                <a:latin typeface="Times New Roman"/>
                <a:ea typeface="Times New Roman"/>
                <a:cs typeface="Times New Roman"/>
                <a:sym typeface="Times New Roman"/>
              </a:rPr>
              <a:t> ”, </a:t>
            </a:r>
            <a:r>
              <a:rPr lang="en" sz="1400" i="1">
                <a:solidFill>
                  <a:srgbClr val="000000"/>
                </a:solidFill>
                <a:latin typeface="Times New Roman"/>
                <a:ea typeface="Times New Roman"/>
                <a:cs typeface="Times New Roman"/>
                <a:sym typeface="Times New Roman"/>
              </a:rPr>
              <a:t>International J. of Healthcare &amp; Biomedical Research</a:t>
            </a:r>
            <a:r>
              <a:rPr lang="en" sz="1400">
                <a:solidFill>
                  <a:srgbClr val="000000"/>
                </a:solidFill>
                <a:latin typeface="Times New Roman"/>
                <a:ea typeface="Times New Roman"/>
                <a:cs typeface="Times New Roman"/>
                <a:sym typeface="Times New Roman"/>
              </a:rPr>
              <a:t>, Volume: 1, Issue: 3, April 2013.</a:t>
            </a:r>
            <a:endParaRPr sz="1400">
              <a:solidFill>
                <a:srgbClr val="000000"/>
              </a:solidFill>
              <a:latin typeface="Times New Roman"/>
              <a:ea typeface="Times New Roman"/>
              <a:cs typeface="Times New Roman"/>
              <a:sym typeface="Times New Roman"/>
            </a:endParaRPr>
          </a:p>
          <a:p>
            <a:pPr marL="0" lvl="0" indent="0" algn="just" rtl="0">
              <a:lnSpc>
                <a:spcPct val="100000"/>
              </a:lnSpc>
              <a:spcBef>
                <a:spcPts val="1200"/>
              </a:spcBef>
              <a:spcAft>
                <a:spcPts val="0"/>
              </a:spcAft>
              <a:buNone/>
            </a:pPr>
            <a:r>
              <a:rPr lang="en" sz="1400" b="1">
                <a:solidFill>
                  <a:srgbClr val="000000"/>
                </a:solidFill>
                <a:latin typeface="Times New Roman"/>
                <a:ea typeface="Times New Roman"/>
                <a:cs typeface="Times New Roman"/>
                <a:sym typeface="Times New Roman"/>
              </a:rPr>
              <a:t>[2]</a:t>
            </a:r>
            <a:r>
              <a:rPr lang="en" sz="1400">
                <a:solidFill>
                  <a:srgbClr val="000000"/>
                </a:solidFill>
                <a:uFill>
                  <a:noFill/>
                </a:u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 Apurv Garg</a:t>
            </a:r>
            <a:r>
              <a:rPr lang="en" sz="1400">
                <a:solidFill>
                  <a:srgbClr val="000000"/>
                </a:solidFill>
                <a:latin typeface="Times New Roman"/>
                <a:ea typeface="Times New Roman"/>
                <a:cs typeface="Times New Roman"/>
                <a:sym typeface="Times New Roman"/>
              </a:rPr>
              <a:t>,</a:t>
            </a:r>
            <a:r>
              <a:rPr lang="en" sz="1400">
                <a:solidFill>
                  <a:srgbClr val="000000"/>
                </a:solidFill>
                <a:uFill>
                  <a:noFill/>
                </a:u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 Bhartendu Sharma</a:t>
            </a:r>
            <a:r>
              <a:rPr lang="en" sz="1400">
                <a:solidFill>
                  <a:srgbClr val="000000"/>
                </a:solidFill>
                <a:latin typeface="Times New Roman"/>
                <a:ea typeface="Times New Roman"/>
                <a:cs typeface="Times New Roman"/>
                <a:sym typeface="Times New Roman"/>
              </a:rPr>
              <a:t>,</a:t>
            </a:r>
            <a:r>
              <a:rPr lang="en" sz="1400" b="1">
                <a:solidFill>
                  <a:srgbClr val="000000"/>
                </a:solidFill>
                <a:latin typeface="Times New Roman"/>
                <a:ea typeface="Times New Roman"/>
                <a:cs typeface="Times New Roman"/>
                <a:sym typeface="Times New Roman"/>
              </a:rPr>
              <a:t>”</a:t>
            </a:r>
            <a:r>
              <a:rPr lang="en" sz="1400" b="1">
                <a:solidFill>
                  <a:srgbClr val="000000"/>
                </a:solidFill>
                <a:uFill>
                  <a:noFill/>
                </a:u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 </a:t>
            </a:r>
            <a:r>
              <a:rPr lang="en" sz="1400" b="1" u="sng">
                <a:solidFill>
                  <a:srgbClr val="000000"/>
                </a:solid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Heart disease prediction using machine learning techniques</a:t>
            </a:r>
            <a:r>
              <a:rPr lang="en" sz="1400">
                <a:solidFill>
                  <a:srgbClr val="000000"/>
                </a:solidFill>
                <a:latin typeface="Times New Roman"/>
                <a:ea typeface="Times New Roman"/>
                <a:cs typeface="Times New Roman"/>
                <a:sym typeface="Times New Roman"/>
              </a:rPr>
              <a:t>”, </a:t>
            </a:r>
            <a:r>
              <a:rPr lang="en" sz="1400" i="1">
                <a:solidFill>
                  <a:srgbClr val="000000"/>
                </a:solidFill>
                <a:latin typeface="Times New Roman"/>
                <a:ea typeface="Times New Roman"/>
                <a:cs typeface="Times New Roman"/>
                <a:sym typeface="Times New Roman"/>
              </a:rPr>
              <a:t>IOP Conference Series Materials Science and Engineering</a:t>
            </a:r>
            <a:r>
              <a:rPr lang="en" sz="1400">
                <a:solidFill>
                  <a:srgbClr val="000000"/>
                </a:solidFill>
                <a:latin typeface="Times New Roman"/>
                <a:ea typeface="Times New Roman"/>
                <a:cs typeface="Times New Roman"/>
                <a:sym typeface="Times New Roman"/>
              </a:rPr>
              <a:t>, January 2021.</a:t>
            </a:r>
            <a:endParaRPr sz="1400">
              <a:solidFill>
                <a:srgbClr val="000000"/>
              </a:solidFill>
              <a:latin typeface="Times New Roman"/>
              <a:ea typeface="Times New Roman"/>
              <a:cs typeface="Times New Roman"/>
              <a:sym typeface="Times New Roman"/>
            </a:endParaRPr>
          </a:p>
          <a:p>
            <a:pPr marL="0" lvl="0" indent="0" algn="just" rtl="0">
              <a:lnSpc>
                <a:spcPct val="100000"/>
              </a:lnSpc>
              <a:spcBef>
                <a:spcPts val="1200"/>
              </a:spcBef>
              <a:spcAft>
                <a:spcPts val="0"/>
              </a:spcAft>
              <a:buNone/>
            </a:pPr>
            <a:r>
              <a:rPr lang="en" sz="1400" b="1">
                <a:solidFill>
                  <a:srgbClr val="000000"/>
                </a:solidFill>
                <a:latin typeface="Times New Roman"/>
                <a:ea typeface="Times New Roman"/>
                <a:cs typeface="Times New Roman"/>
                <a:sym typeface="Times New Roman"/>
              </a:rPr>
              <a:t>[3]</a:t>
            </a:r>
            <a:r>
              <a:rPr lang="en" sz="1400">
                <a:solidFill>
                  <a:srgbClr val="000000"/>
                </a:solidFill>
                <a:latin typeface="Times New Roman"/>
                <a:ea typeface="Times New Roman"/>
                <a:cs typeface="Times New Roman"/>
                <a:sym typeface="Times New Roman"/>
              </a:rPr>
              <a:t> Devansh Shah, Samir Patel, Santhosh Kumar Bharti</a:t>
            </a:r>
            <a:r>
              <a:rPr lang="en" sz="1400" b="1">
                <a:solidFill>
                  <a:srgbClr val="000000"/>
                </a:solidFill>
                <a:latin typeface="Times New Roman"/>
                <a:ea typeface="Times New Roman"/>
                <a:cs typeface="Times New Roman"/>
                <a:sym typeface="Times New Roman"/>
              </a:rPr>
              <a:t>,”</a:t>
            </a:r>
            <a:r>
              <a:rPr lang="en" sz="1400">
                <a:solidFill>
                  <a:srgbClr val="000000"/>
                </a:solidFill>
                <a:uFill>
                  <a:noFill/>
                </a:uFill>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 </a:t>
            </a:r>
            <a:r>
              <a:rPr lang="en" sz="1400" b="1" u="sng">
                <a:solidFill>
                  <a:srgbClr val="000000"/>
                </a:solidFill>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Heart Disease Prediction using Machine Learning Techniques</a:t>
            </a:r>
            <a:r>
              <a:rPr lang="en" sz="1400" b="1">
                <a:solidFill>
                  <a:srgbClr val="000000"/>
                </a:solidFill>
                <a:latin typeface="Times New Roman"/>
                <a:ea typeface="Times New Roman"/>
                <a:cs typeface="Times New Roman"/>
                <a:sym typeface="Times New Roman"/>
              </a:rPr>
              <a:t>”, </a:t>
            </a:r>
            <a:r>
              <a:rPr lang="en" sz="1400" i="1">
                <a:solidFill>
                  <a:srgbClr val="000000"/>
                </a:solidFill>
                <a:latin typeface="Times New Roman"/>
                <a:ea typeface="Times New Roman"/>
                <a:cs typeface="Times New Roman"/>
                <a:sym typeface="Times New Roman"/>
              </a:rPr>
              <a:t>SN Computer science 1</a:t>
            </a:r>
            <a:r>
              <a:rPr lang="en" sz="1400">
                <a:solidFill>
                  <a:srgbClr val="000000"/>
                </a:solidFill>
                <a:latin typeface="Times New Roman"/>
                <a:ea typeface="Times New Roman"/>
                <a:cs typeface="Times New Roman"/>
                <a:sym typeface="Times New Roman"/>
              </a:rPr>
              <a:t>,Article Number: 345, October 2020.</a:t>
            </a:r>
            <a:endParaRPr sz="1400">
              <a:solidFill>
                <a:srgbClr val="000000"/>
              </a:solidFill>
              <a:latin typeface="Times New Roman"/>
              <a:ea typeface="Times New Roman"/>
              <a:cs typeface="Times New Roman"/>
              <a:sym typeface="Times New Roman"/>
            </a:endParaRPr>
          </a:p>
          <a:p>
            <a:pPr marL="0" lvl="0" indent="0" algn="just" rtl="0">
              <a:lnSpc>
                <a:spcPct val="100000"/>
              </a:lnSpc>
              <a:spcBef>
                <a:spcPts val="1200"/>
              </a:spcBef>
              <a:spcAft>
                <a:spcPts val="0"/>
              </a:spcAft>
              <a:buNone/>
            </a:pPr>
            <a:r>
              <a:rPr lang="en" sz="1400" b="1">
                <a:solidFill>
                  <a:srgbClr val="000000"/>
                </a:solidFill>
                <a:latin typeface="Times New Roman"/>
                <a:ea typeface="Times New Roman"/>
                <a:cs typeface="Times New Roman"/>
                <a:sym typeface="Times New Roman"/>
              </a:rPr>
              <a:t>[4] </a:t>
            </a:r>
            <a:r>
              <a:rPr lang="en" sz="1400">
                <a:solidFill>
                  <a:srgbClr val="000000"/>
                </a:solidFill>
                <a:latin typeface="Times New Roman"/>
                <a:ea typeface="Times New Roman"/>
                <a:cs typeface="Times New Roman"/>
                <a:sym typeface="Times New Roman"/>
              </a:rPr>
              <a:t>Animesh Kumar Dubey, Kavita Choudhary</a:t>
            </a:r>
            <a:r>
              <a:rPr lang="en" sz="1400" b="1" u="sng">
                <a:solidFill>
                  <a:srgbClr val="000000"/>
                </a:solidFill>
                <a:latin typeface="Times New Roman"/>
                <a:ea typeface="Times New Roman"/>
                <a:cs typeface="Times New Roman"/>
                <a:sym typeface="Times New Roman"/>
              </a:rPr>
              <a:t>,</a:t>
            </a:r>
            <a:r>
              <a:rPr lang="en" sz="1400" b="1">
                <a:solidFill>
                  <a:srgbClr val="000000"/>
                </a:solidFill>
                <a:latin typeface="Times New Roman"/>
                <a:ea typeface="Times New Roman"/>
                <a:cs typeface="Times New Roman"/>
                <a:sym typeface="Times New Roman"/>
              </a:rPr>
              <a:t>”</a:t>
            </a:r>
            <a:r>
              <a:rPr lang="en" sz="1400" b="1">
                <a:solidFill>
                  <a:srgbClr val="000000"/>
                </a:solidFill>
                <a:uFill>
                  <a:noFill/>
                </a:uFill>
                <a:latin typeface="Times New Roman"/>
                <a:ea typeface="Times New Roman"/>
                <a:cs typeface="Times New Roman"/>
                <a:sym typeface="Times New Roman"/>
                <a:hlinkClick r:id="rId8">
                  <a:extLst>
                    <a:ext uri="{A12FA001-AC4F-418D-AE19-62706E023703}">
                      <ahyp:hlinkClr xmlns:ahyp="http://schemas.microsoft.com/office/drawing/2018/hyperlinkcolor" val="tx"/>
                    </a:ext>
                  </a:extLst>
                </a:hlinkClick>
              </a:rPr>
              <a:t> </a:t>
            </a:r>
            <a:r>
              <a:rPr lang="en" sz="1400" b="1" u="sng">
                <a:solidFill>
                  <a:srgbClr val="000000"/>
                </a:solidFill>
                <a:latin typeface="Times New Roman"/>
                <a:ea typeface="Times New Roman"/>
                <a:cs typeface="Times New Roman"/>
                <a:sym typeface="Times New Roman"/>
                <a:hlinkClick r:id="rId8">
                  <a:extLst>
                    <a:ext uri="{A12FA001-AC4F-418D-AE19-62706E023703}">
                      <ahyp:hlinkClr xmlns:ahyp="http://schemas.microsoft.com/office/drawing/2018/hyperlinkcolor" val="tx"/>
                    </a:ext>
                  </a:extLst>
                </a:hlinkClick>
              </a:rPr>
              <a:t>A systematic review and analysis of the heart disease prediction methodology</a:t>
            </a:r>
            <a:r>
              <a:rPr lang="en" sz="1400">
                <a:solidFill>
                  <a:srgbClr val="000000"/>
                </a:solidFill>
                <a:latin typeface="Times New Roman"/>
                <a:ea typeface="Times New Roman"/>
                <a:cs typeface="Times New Roman"/>
                <a:sym typeface="Times New Roman"/>
              </a:rPr>
              <a:t>”, </a:t>
            </a:r>
            <a:r>
              <a:rPr lang="en" sz="1400" i="1">
                <a:solidFill>
                  <a:srgbClr val="000000"/>
                </a:solidFill>
                <a:latin typeface="Times New Roman"/>
                <a:ea typeface="Times New Roman"/>
                <a:cs typeface="Times New Roman"/>
                <a:sym typeface="Times New Roman"/>
              </a:rPr>
              <a:t>International Journal of Advanced Computer Research</a:t>
            </a:r>
            <a:r>
              <a:rPr lang="en" sz="1400">
                <a:solidFill>
                  <a:srgbClr val="000000"/>
                </a:solidFill>
                <a:latin typeface="Times New Roman"/>
                <a:ea typeface="Times New Roman"/>
                <a:cs typeface="Times New Roman"/>
                <a:sym typeface="Times New Roman"/>
              </a:rPr>
              <a:t>, Volume: 8, Issue: 38, September 2018.</a:t>
            </a:r>
            <a:endParaRPr sz="1400">
              <a:solidFill>
                <a:srgbClr val="000000"/>
              </a:solidFill>
              <a:latin typeface="Times New Roman"/>
              <a:ea typeface="Times New Roman"/>
              <a:cs typeface="Times New Roman"/>
              <a:sym typeface="Times New Roman"/>
            </a:endParaRPr>
          </a:p>
          <a:p>
            <a:pPr marL="0" lvl="0" indent="0" algn="l" rtl="0">
              <a:lnSpc>
                <a:spcPct val="100000"/>
              </a:lnSpc>
              <a:spcBef>
                <a:spcPts val="1200"/>
              </a:spcBef>
              <a:spcAft>
                <a:spcPts val="0"/>
              </a:spcAft>
              <a:buNone/>
            </a:pPr>
            <a:r>
              <a:rPr lang="en" sz="1400" b="1">
                <a:solidFill>
                  <a:srgbClr val="000000"/>
                </a:solidFill>
                <a:latin typeface="Times New Roman"/>
                <a:ea typeface="Times New Roman"/>
                <a:cs typeface="Times New Roman"/>
                <a:sym typeface="Times New Roman"/>
              </a:rPr>
              <a:t>[5]</a:t>
            </a:r>
            <a:r>
              <a:rPr lang="en" sz="1400">
                <a:solidFill>
                  <a:srgbClr val="000000"/>
                </a:solidFill>
                <a:uFill>
                  <a:noFill/>
                </a:u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Juan-JoseBeunz,EnriquePuertas</a:t>
            </a:r>
            <a:r>
              <a:rPr lang="en" sz="1400">
                <a:solidFill>
                  <a:srgbClr val="000000"/>
                </a:solidFill>
                <a:latin typeface="Times New Roman"/>
                <a:ea typeface="Times New Roman"/>
                <a:cs typeface="Times New Roman"/>
                <a:sym typeface="Times New Roman"/>
              </a:rPr>
              <a:t>,</a:t>
            </a:r>
            <a:r>
              <a:rPr lang="en" sz="1400">
                <a:solidFill>
                  <a:srgbClr val="000000"/>
                </a:solidFill>
                <a:uFill>
                  <a:noFill/>
                </a:u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EsterGarcía-Ovejero</a:t>
            </a:r>
            <a:r>
              <a:rPr lang="en" sz="1400">
                <a:solidFill>
                  <a:srgbClr val="000000"/>
                </a:solidFill>
                <a:latin typeface="Times New Roman"/>
                <a:ea typeface="Times New Roman"/>
                <a:cs typeface="Times New Roman"/>
                <a:sym typeface="Times New Roman"/>
              </a:rPr>
              <a:t>,</a:t>
            </a:r>
            <a:r>
              <a:rPr lang="en" sz="1400">
                <a:solidFill>
                  <a:srgbClr val="000000"/>
                </a:solidFill>
                <a:uFill>
                  <a:noFill/>
                </a:u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GemaVillalba</a:t>
            </a:r>
            <a:r>
              <a:rPr lang="en" sz="1400">
                <a:solidFill>
                  <a:srgbClr val="000000"/>
                </a:solidFill>
                <a:latin typeface="Times New Roman"/>
                <a:ea typeface="Times New Roman"/>
                <a:cs typeface="Times New Roman"/>
                <a:sym typeface="Times New Roman"/>
              </a:rPr>
              <a:t>,</a:t>
            </a:r>
            <a:r>
              <a:rPr lang="en" sz="1400">
                <a:solidFill>
                  <a:srgbClr val="000000"/>
                </a:solidFill>
                <a:uFill>
                  <a:noFill/>
                </a:u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EmiliaCondes</a:t>
            </a:r>
            <a:r>
              <a:rPr lang="en" sz="1400">
                <a:solidFill>
                  <a:srgbClr val="000000"/>
                </a:solidFill>
                <a:latin typeface="Times New Roman"/>
                <a:ea typeface="Times New Roman"/>
                <a:cs typeface="Times New Roman"/>
                <a:sym typeface="Times New Roman"/>
              </a:rPr>
              <a:t>,</a:t>
            </a:r>
            <a:r>
              <a:rPr lang="en" sz="1400">
                <a:solidFill>
                  <a:srgbClr val="000000"/>
                </a:solidFill>
                <a:uFill>
                  <a:noFill/>
                </a:u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GerganaKoleva</a:t>
            </a:r>
            <a:r>
              <a:rPr lang="en" sz="1400">
                <a:solidFill>
                  <a:srgbClr val="000000"/>
                </a:solidFill>
                <a:latin typeface="Times New Roman"/>
                <a:ea typeface="Times New Roman"/>
                <a:cs typeface="Times New Roman"/>
                <a:sym typeface="Times New Roman"/>
              </a:rPr>
              <a:t>,</a:t>
            </a:r>
            <a:r>
              <a:rPr lang="en" sz="1400">
                <a:solidFill>
                  <a:srgbClr val="000000"/>
                </a:solidFill>
                <a:uFill>
                  <a:noFill/>
                </a:u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CristianHurtado</a:t>
            </a:r>
            <a:r>
              <a:rPr lang="en" sz="1400">
                <a:solidFill>
                  <a:srgbClr val="000000"/>
                </a:solidFill>
                <a:latin typeface="Times New Roman"/>
                <a:ea typeface="Times New Roman"/>
                <a:cs typeface="Times New Roman"/>
                <a:sym typeface="Times New Roman"/>
              </a:rPr>
              <a:t>,</a:t>
            </a:r>
            <a:r>
              <a:rPr lang="en" sz="1400">
                <a:solidFill>
                  <a:srgbClr val="000000"/>
                </a:solidFill>
                <a:uFill>
                  <a:noFill/>
                </a:u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Manuel F.Landecho</a:t>
            </a:r>
            <a:r>
              <a:rPr lang="en" sz="1400">
                <a:solidFill>
                  <a:srgbClr val="000000"/>
                </a:solidFill>
                <a:latin typeface="Times New Roman"/>
                <a:ea typeface="Times New Roman"/>
                <a:cs typeface="Times New Roman"/>
                <a:sym typeface="Times New Roman"/>
              </a:rPr>
              <a:t> ,”</a:t>
            </a:r>
            <a:r>
              <a:rPr lang="en" sz="1400" u="sng">
                <a:solidFill>
                  <a:srgbClr val="000000"/>
                </a:solidFill>
                <a:latin typeface="Times New Roman"/>
                <a:ea typeface="Times New Roman"/>
                <a:cs typeface="Times New Roman"/>
                <a:sym typeface="Times New Roman"/>
                <a:hlinkClick r:id="rId10">
                  <a:extLst>
                    <a:ext uri="{A12FA001-AC4F-418D-AE19-62706E023703}">
                      <ahyp:hlinkClr xmlns:ahyp="http://schemas.microsoft.com/office/drawing/2018/hyperlinkcolor" val="tx"/>
                    </a:ext>
                  </a:extLst>
                </a:hlinkClick>
              </a:rPr>
              <a:t> </a:t>
            </a:r>
            <a:r>
              <a:rPr lang="en" sz="1400" b="1" u="sng">
                <a:solidFill>
                  <a:srgbClr val="000000"/>
                </a:solidFill>
                <a:latin typeface="Times New Roman"/>
                <a:ea typeface="Times New Roman"/>
                <a:cs typeface="Times New Roman"/>
                <a:sym typeface="Times New Roman"/>
                <a:hlinkClick r:id="rId10">
                  <a:extLst>
                    <a:ext uri="{A12FA001-AC4F-418D-AE19-62706E023703}">
                      <ahyp:hlinkClr xmlns:ahyp="http://schemas.microsoft.com/office/drawing/2018/hyperlinkcolor" val="tx"/>
                    </a:ext>
                  </a:extLst>
                </a:hlinkClick>
              </a:rPr>
              <a:t>Comparison of machine learning algorithms for clinical event prediction</a:t>
            </a:r>
            <a:r>
              <a:rPr lang="en" sz="1400">
                <a:solidFill>
                  <a:srgbClr val="000000"/>
                </a:solidFill>
                <a:latin typeface="Times New Roman"/>
                <a:ea typeface="Times New Roman"/>
                <a:cs typeface="Times New Roman"/>
                <a:sym typeface="Times New Roman"/>
              </a:rPr>
              <a:t>”, </a:t>
            </a:r>
            <a:r>
              <a:rPr lang="en" sz="1400" i="1">
                <a:solidFill>
                  <a:srgbClr val="000000"/>
                </a:solidFill>
                <a:latin typeface="Times New Roman"/>
                <a:ea typeface="Times New Roman"/>
                <a:cs typeface="Times New Roman"/>
                <a:sym typeface="Times New Roman"/>
              </a:rPr>
              <a:t>Journal Of Biomedical infomatic</a:t>
            </a:r>
            <a:r>
              <a:rPr lang="en" sz="1400">
                <a:solidFill>
                  <a:srgbClr val="000000"/>
                </a:solidFill>
                <a:latin typeface="Times New Roman"/>
                <a:ea typeface="Times New Roman"/>
                <a:cs typeface="Times New Roman"/>
                <a:sym typeface="Times New Roman"/>
              </a:rPr>
              <a:t>, Volume: 97, September 2019.</a:t>
            </a:r>
            <a:endParaRPr sz="1400">
              <a:solidFill>
                <a:srgbClr val="000000"/>
              </a:solidFill>
              <a:latin typeface="Times New Roman"/>
              <a:ea typeface="Times New Roman"/>
              <a:cs typeface="Times New Roman"/>
              <a:sym typeface="Times New Roman"/>
            </a:endParaRPr>
          </a:p>
          <a:p>
            <a:pPr marL="0" lvl="0" indent="0" algn="l" rtl="0">
              <a:lnSpc>
                <a:spcPct val="100000"/>
              </a:lnSpc>
              <a:spcBef>
                <a:spcPts val="1000"/>
              </a:spcBef>
              <a:spcAft>
                <a:spcPts val="0"/>
              </a:spcAft>
              <a:buNone/>
            </a:pPr>
            <a:r>
              <a:rPr lang="en" sz="1400" b="1">
                <a:solidFill>
                  <a:srgbClr val="000000"/>
                </a:solidFill>
                <a:highlight>
                  <a:srgbClr val="FCFCFC"/>
                </a:highlight>
                <a:latin typeface="Times New Roman"/>
                <a:ea typeface="Times New Roman"/>
                <a:cs typeface="Times New Roman"/>
                <a:sym typeface="Times New Roman"/>
              </a:rPr>
              <a:t>[</a:t>
            </a:r>
            <a:r>
              <a:rPr lang="en" sz="1400" b="1">
                <a:solidFill>
                  <a:srgbClr val="000000"/>
                </a:solidFill>
                <a:latin typeface="Times New Roman"/>
                <a:ea typeface="Times New Roman"/>
                <a:cs typeface="Times New Roman"/>
                <a:sym typeface="Times New Roman"/>
              </a:rPr>
              <a:t>6]</a:t>
            </a:r>
            <a:r>
              <a:rPr lang="en" sz="1400">
                <a:solidFill>
                  <a:srgbClr val="000000"/>
                </a:solidFill>
                <a:latin typeface="Times New Roman"/>
                <a:ea typeface="Times New Roman"/>
                <a:cs typeface="Times New Roman"/>
                <a:sym typeface="Times New Roman"/>
              </a:rPr>
              <a:t>Ashok Kumar Dwivedi, “</a:t>
            </a:r>
            <a:r>
              <a:rPr lang="en" sz="1400" b="1" u="sng">
                <a:solidFill>
                  <a:srgbClr val="000000"/>
                </a:solidFill>
                <a:latin typeface="Times New Roman"/>
                <a:ea typeface="Times New Roman"/>
                <a:cs typeface="Times New Roman"/>
                <a:sym typeface="Times New Roman"/>
                <a:hlinkClick r:id="rId11">
                  <a:extLst>
                    <a:ext uri="{A12FA001-AC4F-418D-AE19-62706E023703}">
                      <ahyp:hlinkClr xmlns:ahyp="http://schemas.microsoft.com/office/drawing/2018/hyperlinkcolor" val="tx"/>
                    </a:ext>
                  </a:extLst>
                </a:hlinkClick>
              </a:rPr>
              <a:t>Performance evaluation of different machine learning techniques for prediction of heart disease</a:t>
            </a:r>
            <a:r>
              <a:rPr lang="en" sz="1400">
                <a:solidFill>
                  <a:srgbClr val="000000"/>
                </a:solidFill>
                <a:latin typeface="Times New Roman"/>
                <a:ea typeface="Times New Roman"/>
                <a:cs typeface="Times New Roman"/>
                <a:sym typeface="Times New Roman"/>
              </a:rPr>
              <a:t>”, </a:t>
            </a:r>
            <a:r>
              <a:rPr lang="en" sz="1400" i="1">
                <a:solidFill>
                  <a:srgbClr val="000000"/>
                </a:solidFill>
                <a:latin typeface="Times New Roman"/>
                <a:ea typeface="Times New Roman"/>
                <a:cs typeface="Times New Roman"/>
                <a:sym typeface="Times New Roman"/>
              </a:rPr>
              <a:t>Neural Computing and Applications</a:t>
            </a:r>
            <a:r>
              <a:rPr lang="en" sz="1400">
                <a:solidFill>
                  <a:srgbClr val="000000"/>
                </a:solidFill>
                <a:latin typeface="Times New Roman"/>
                <a:ea typeface="Times New Roman"/>
                <a:cs typeface="Times New Roman"/>
                <a:sym typeface="Times New Roman"/>
              </a:rPr>
              <a:t> </a:t>
            </a:r>
            <a:r>
              <a:rPr lang="en" sz="1400" i="1">
                <a:solidFill>
                  <a:srgbClr val="000000"/>
                </a:solidFill>
                <a:latin typeface="Times New Roman"/>
                <a:ea typeface="Times New Roman"/>
                <a:cs typeface="Times New Roman"/>
                <a:sym typeface="Times New Roman"/>
              </a:rPr>
              <a:t>29</a:t>
            </a:r>
            <a:r>
              <a:rPr lang="en" sz="1400">
                <a:solidFill>
                  <a:srgbClr val="000000"/>
                </a:solidFill>
                <a:latin typeface="Times New Roman"/>
                <a:ea typeface="Times New Roman"/>
                <a:cs typeface="Times New Roman"/>
                <a:sym typeface="Times New Roman"/>
              </a:rPr>
              <a:t>, September 2016</a:t>
            </a:r>
            <a:endParaRPr sz="1400">
              <a:solidFill>
                <a:srgbClr val="000000"/>
              </a:solidFill>
              <a:latin typeface="Times New Roman"/>
              <a:ea typeface="Times New Roman"/>
              <a:cs typeface="Times New Roman"/>
              <a:sym typeface="Times New Roman"/>
            </a:endParaRPr>
          </a:p>
          <a:p>
            <a:pPr marL="0" lvl="0" indent="0" algn="just" rtl="0">
              <a:lnSpc>
                <a:spcPct val="100000"/>
              </a:lnSpc>
              <a:spcBef>
                <a:spcPts val="1200"/>
              </a:spcBef>
              <a:spcAft>
                <a:spcPts val="0"/>
              </a:spcAft>
              <a:buNone/>
            </a:pPr>
            <a:endParaRPr sz="1400">
              <a:solidFill>
                <a:srgbClr val="000000"/>
              </a:solidFill>
              <a:latin typeface="Times New Roman"/>
              <a:ea typeface="Times New Roman"/>
              <a:cs typeface="Times New Roman"/>
              <a:sym typeface="Times New Roman"/>
            </a:endParaRPr>
          </a:p>
          <a:p>
            <a:pPr marL="0" lvl="0" indent="0" algn="l" rtl="0">
              <a:lnSpc>
                <a:spcPct val="100000"/>
              </a:lnSpc>
              <a:spcBef>
                <a:spcPts val="1200"/>
              </a:spcBef>
              <a:spcAft>
                <a:spcPts val="1200"/>
              </a:spcAft>
              <a:buNone/>
            </a:pPr>
            <a:endParaRPr sz="1400">
              <a:solidFill>
                <a:srgbClr val="000000"/>
              </a:solidFill>
              <a:latin typeface="Times New Roman"/>
              <a:ea typeface="Times New Roman"/>
              <a:cs typeface="Times New Roman"/>
              <a:sym typeface="Times New Roman"/>
            </a:endParaRPr>
          </a:p>
        </p:txBody>
      </p:sp>
      <p:sp>
        <p:nvSpPr>
          <p:cNvPr id="419" name="Google Shape;419;p49"/>
          <p:cNvSpPr txBox="1"/>
          <p:nvPr/>
        </p:nvSpPr>
        <p:spPr>
          <a:xfrm>
            <a:off x="299865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420" name="Google Shape;420;p49"/>
          <p:cNvSpPr txBox="1">
            <a:spLocks noGrp="1"/>
          </p:cNvSpPr>
          <p:nvPr>
            <p:ph type="title"/>
          </p:nvPr>
        </p:nvSpPr>
        <p:spPr>
          <a:xfrm>
            <a:off x="354600" y="96250"/>
            <a:ext cx="8520600" cy="7074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REFERENCES</a:t>
            </a:r>
            <a:endParaRPr/>
          </a:p>
        </p:txBody>
      </p:sp>
      <p:sp>
        <p:nvSpPr>
          <p:cNvPr id="421" name="Google Shape;421;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37</a:t>
            </a:fld>
            <a:endParaRPr/>
          </a:p>
        </p:txBody>
      </p:sp>
      <p:pic>
        <p:nvPicPr>
          <p:cNvPr id="422" name="Google Shape;422;p49" descr="Free Vector | Doctor with stethoscope listening to huge heart beat ischemic  heart disease"/>
          <p:cNvPicPr preferRelativeResize="0"/>
          <p:nvPr/>
        </p:nvPicPr>
        <p:blipFill>
          <a:blip r:embed="rId12">
            <a:alphaModFix/>
          </a:blip>
          <a:stretch>
            <a:fillRect/>
          </a:stretch>
        </p:blipFill>
        <p:spPr>
          <a:xfrm>
            <a:off x="8244725" y="96252"/>
            <a:ext cx="776425" cy="5149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50"/>
          <p:cNvSpPr txBox="1">
            <a:spLocks noGrp="1"/>
          </p:cNvSpPr>
          <p:nvPr>
            <p:ph type="body" idx="1"/>
          </p:nvPr>
        </p:nvSpPr>
        <p:spPr>
          <a:xfrm>
            <a:off x="311700" y="219325"/>
            <a:ext cx="8520600" cy="4155900"/>
          </a:xfrm>
          <a:prstGeom prst="rect">
            <a:avLst/>
          </a:prstGeom>
        </p:spPr>
        <p:txBody>
          <a:bodyPr spcFirstLastPara="1" wrap="square" lIns="91425" tIns="91425" rIns="91425" bIns="91425" anchor="t" anchorCtr="0">
            <a:noAutofit/>
          </a:bodyPr>
          <a:lstStyle/>
          <a:p>
            <a:pPr marL="0" lvl="0" indent="0" algn="l" rtl="0">
              <a:lnSpc>
                <a:spcPct val="100000"/>
              </a:lnSpc>
              <a:spcBef>
                <a:spcPts val="1000"/>
              </a:spcBef>
              <a:spcAft>
                <a:spcPts val="0"/>
              </a:spcAft>
              <a:buNone/>
            </a:pPr>
            <a:r>
              <a:rPr lang="en" sz="1400" b="1">
                <a:solidFill>
                  <a:srgbClr val="000000"/>
                </a:solidFill>
                <a:latin typeface="Times New Roman"/>
                <a:ea typeface="Times New Roman"/>
                <a:cs typeface="Times New Roman"/>
                <a:sym typeface="Times New Roman"/>
              </a:rPr>
              <a:t>[7] </a:t>
            </a:r>
            <a:r>
              <a:rPr lang="en" sz="1400">
                <a:solidFill>
                  <a:srgbClr val="000000"/>
                </a:solidFill>
                <a:latin typeface="Times New Roman"/>
                <a:ea typeface="Times New Roman"/>
                <a:cs typeface="Times New Roman"/>
                <a:sym typeface="Times New Roman"/>
              </a:rPr>
              <a:t>G. Parthiban, S.K.Srivatsa, “</a:t>
            </a:r>
            <a:r>
              <a:rPr lang="en" sz="1400" b="1" u="sng">
                <a:solidFill>
                  <a:srgbClr val="000000"/>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Applying Machine Learning Methods in Diagnosing Heart Disease for Diabetic Patients</a:t>
            </a:r>
            <a:r>
              <a:rPr lang="en" sz="1400">
                <a:solidFill>
                  <a:srgbClr val="000000"/>
                </a:solidFill>
                <a:latin typeface="Times New Roman"/>
                <a:ea typeface="Times New Roman"/>
                <a:cs typeface="Times New Roman"/>
                <a:sym typeface="Times New Roman"/>
              </a:rPr>
              <a:t>”, </a:t>
            </a:r>
            <a:r>
              <a:rPr lang="en" sz="1400" i="1">
                <a:solidFill>
                  <a:srgbClr val="000000"/>
                </a:solidFill>
                <a:latin typeface="Times New Roman"/>
                <a:ea typeface="Times New Roman"/>
                <a:cs typeface="Times New Roman"/>
                <a:sym typeface="Times New Roman"/>
              </a:rPr>
              <a:t>Foundation of Computer Science FCS, New York, USA</a:t>
            </a:r>
            <a:r>
              <a:rPr lang="en" sz="1400">
                <a:solidFill>
                  <a:srgbClr val="000000"/>
                </a:solidFill>
                <a:latin typeface="Times New Roman"/>
                <a:ea typeface="Times New Roman"/>
                <a:cs typeface="Times New Roman"/>
                <a:sym typeface="Times New Roman"/>
              </a:rPr>
              <a:t>, Volume 3– No.7, August 2012.</a:t>
            </a:r>
            <a:endParaRPr sz="1400">
              <a:solidFill>
                <a:srgbClr val="000000"/>
              </a:solidFill>
              <a:latin typeface="Times New Roman"/>
              <a:ea typeface="Times New Roman"/>
              <a:cs typeface="Times New Roman"/>
              <a:sym typeface="Times New Roman"/>
            </a:endParaRPr>
          </a:p>
          <a:p>
            <a:pPr marL="0" lvl="0" indent="0" algn="l" rtl="0">
              <a:lnSpc>
                <a:spcPct val="100000"/>
              </a:lnSpc>
              <a:spcBef>
                <a:spcPts val="12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[8]</a:t>
            </a:r>
            <a:r>
              <a:rPr lang="en" sz="1400" b="1">
                <a:solidFill>
                  <a:srgbClr val="000000"/>
                </a:solidFill>
                <a:highlight>
                  <a:srgbClr val="FFFFFF"/>
                </a:highlight>
                <a:uFill>
                  <a:noFill/>
                </a:u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 </a:t>
            </a:r>
            <a:r>
              <a:rPr lang="en" sz="1400">
                <a:solidFill>
                  <a:srgbClr val="000000"/>
                </a:solidFill>
                <a:highlight>
                  <a:srgbClr val="FFFFFF"/>
                </a:highlight>
                <a:uFill>
                  <a:noFill/>
                </a:u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Dubey, Animesh Kumar</a:t>
            </a:r>
            <a:r>
              <a:rPr lang="en" sz="1400">
                <a:solidFill>
                  <a:srgbClr val="000000"/>
                </a:solidFill>
                <a:highlight>
                  <a:srgbClr val="FFFFFF"/>
                </a:highlight>
                <a:latin typeface="Times New Roman"/>
                <a:ea typeface="Times New Roman"/>
                <a:cs typeface="Times New Roman"/>
                <a:sym typeface="Times New Roman"/>
              </a:rPr>
              <a:t>; </a:t>
            </a:r>
            <a:r>
              <a:rPr lang="en" sz="1400">
                <a:solidFill>
                  <a:srgbClr val="000000"/>
                </a:solidFill>
                <a:highlight>
                  <a:srgbClr val="FFFFFF"/>
                </a:highlight>
                <a:uFill>
                  <a:noFill/>
                </a:u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Choudhary, Kavita</a:t>
            </a:r>
            <a:r>
              <a:rPr lang="en" sz="1400">
                <a:solidFill>
                  <a:srgbClr val="000000"/>
                </a:solidFill>
                <a:highlight>
                  <a:srgbClr val="FFFFFF"/>
                </a:highlight>
                <a:latin typeface="Times New Roman"/>
                <a:ea typeface="Times New Roman"/>
                <a:cs typeface="Times New Roman"/>
                <a:sym typeface="Times New Roman"/>
              </a:rPr>
              <a:t>, ”</a:t>
            </a:r>
            <a:r>
              <a:rPr lang="en" sz="1400">
                <a:solidFill>
                  <a:srgbClr val="000000"/>
                </a:solidFill>
                <a:highlight>
                  <a:srgbClr val="FFFFFF"/>
                </a:highlight>
                <a:uFill>
                  <a:noFill/>
                </a:u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 </a:t>
            </a:r>
            <a:r>
              <a:rPr lang="en" sz="1400" b="1" u="sng">
                <a:solidFill>
                  <a:srgbClr val="000000"/>
                </a:solidFill>
                <a:highlight>
                  <a:srgbClr val="FFFFFF"/>
                </a:highlight>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A systematic review and analysis of the heart disease prediction methodology</a:t>
            </a:r>
            <a:r>
              <a:rPr lang="en" sz="1400">
                <a:solidFill>
                  <a:srgbClr val="000000"/>
                </a:solidFill>
                <a:highlight>
                  <a:srgbClr val="FFFFFF"/>
                </a:highlight>
                <a:latin typeface="Times New Roman"/>
                <a:ea typeface="Times New Roman"/>
                <a:cs typeface="Times New Roman"/>
                <a:sym typeface="Times New Roman"/>
              </a:rPr>
              <a:t>”,</a:t>
            </a:r>
            <a:r>
              <a:rPr lang="en" sz="1400">
                <a:solidFill>
                  <a:srgbClr val="000000"/>
                </a:solidFill>
                <a:highlight>
                  <a:srgbClr val="FFFFFF"/>
                </a:highlight>
                <a:uFill>
                  <a:noFill/>
                </a:uFill>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 </a:t>
            </a:r>
            <a:r>
              <a:rPr lang="en" sz="1400" i="1">
                <a:solidFill>
                  <a:srgbClr val="000000"/>
                </a:solidFill>
                <a:highlight>
                  <a:srgbClr val="FFFFFF"/>
                </a:highlight>
                <a:uFill>
                  <a:noFill/>
                </a:uFill>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International Journal of Advanced Computer Research</a:t>
            </a:r>
            <a:r>
              <a:rPr lang="en" sz="1400" i="1">
                <a:solidFill>
                  <a:srgbClr val="000000"/>
                </a:solidFill>
                <a:highlight>
                  <a:srgbClr val="FFFFFF"/>
                </a:highlight>
                <a:latin typeface="Times New Roman"/>
                <a:ea typeface="Times New Roman"/>
                <a:cs typeface="Times New Roman"/>
                <a:sym typeface="Times New Roman"/>
              </a:rPr>
              <a:t>; Bhopal</a:t>
            </a:r>
            <a:r>
              <a:rPr lang="en" sz="1400" b="1" i="1" u="sng">
                <a:solidFill>
                  <a:srgbClr val="000000"/>
                </a:solidFill>
                <a:highlight>
                  <a:srgbClr val="FFFFFF"/>
                </a:highlight>
                <a:latin typeface="Times New Roman"/>
                <a:ea typeface="Times New Roman"/>
                <a:cs typeface="Times New Roman"/>
                <a:sym typeface="Times New Roman"/>
                <a:hlinkClick r:id="rId8">
                  <a:extLst>
                    <a:ext uri="{A12FA001-AC4F-418D-AE19-62706E023703}">
                      <ahyp:hlinkClr xmlns:ahyp="http://schemas.microsoft.com/office/drawing/2018/hyperlinkcolor" val="tx"/>
                    </a:ext>
                  </a:extLst>
                </a:hlinkClick>
              </a:rPr>
              <a:t> </a:t>
            </a:r>
            <a:r>
              <a:rPr lang="en" sz="1400" u="sng">
                <a:solidFill>
                  <a:srgbClr val="000000"/>
                </a:solidFill>
                <a:highlight>
                  <a:srgbClr val="FFFFFF"/>
                </a:highlight>
                <a:latin typeface="Times New Roman"/>
                <a:ea typeface="Times New Roman"/>
                <a:cs typeface="Times New Roman"/>
                <a:sym typeface="Times New Roman"/>
                <a:hlinkClick r:id="rId8">
                  <a:extLst>
                    <a:ext uri="{A12FA001-AC4F-418D-AE19-62706E023703}">
                      <ahyp:hlinkClr xmlns:ahyp="http://schemas.microsoft.com/office/drawing/2018/hyperlinkcolor" val="tx"/>
                    </a:ext>
                  </a:extLst>
                </a:hlinkClick>
              </a:rPr>
              <a:t>Volume: 8, Issue:</a:t>
            </a:r>
            <a:r>
              <a:rPr lang="en" sz="1400">
                <a:solidFill>
                  <a:srgbClr val="000000"/>
                </a:solidFill>
                <a:highlight>
                  <a:srgbClr val="FFFFFF"/>
                </a:highlight>
                <a:uFill>
                  <a:noFill/>
                </a:uFill>
                <a:latin typeface="Times New Roman"/>
                <a:ea typeface="Times New Roman"/>
                <a:cs typeface="Times New Roman"/>
                <a:sym typeface="Times New Roman"/>
                <a:hlinkClick r:id="rId8">
                  <a:extLst>
                    <a:ext uri="{A12FA001-AC4F-418D-AE19-62706E023703}">
                      <ahyp:hlinkClr xmlns:ahyp="http://schemas.microsoft.com/office/drawing/2018/hyperlinkcolor" val="tx"/>
                    </a:ext>
                  </a:extLst>
                </a:hlinkClick>
              </a:rPr>
              <a:t> 38</a:t>
            </a:r>
            <a:r>
              <a:rPr lang="en" sz="1400" b="1" i="1">
                <a:solidFill>
                  <a:srgbClr val="000000"/>
                </a:solidFill>
                <a:highlight>
                  <a:srgbClr val="FFFFFF"/>
                </a:highlight>
                <a:uFill>
                  <a:noFill/>
                </a:uFill>
                <a:latin typeface="Times New Roman"/>
                <a:ea typeface="Times New Roman"/>
                <a:cs typeface="Times New Roman"/>
                <a:sym typeface="Times New Roman"/>
                <a:hlinkClick r:id="rId8">
                  <a:extLst>
                    <a:ext uri="{A12FA001-AC4F-418D-AE19-62706E023703}">
                      <ahyp:hlinkClr xmlns:ahyp="http://schemas.microsoft.com/office/drawing/2018/hyperlinkcolor" val="tx"/>
                    </a:ext>
                  </a:extLst>
                </a:hlinkClick>
              </a:rPr>
              <a:t>, </a:t>
            </a:r>
            <a:r>
              <a:rPr lang="en" sz="1400">
                <a:solidFill>
                  <a:srgbClr val="000000"/>
                </a:solidFill>
                <a:highlight>
                  <a:srgbClr val="FFFFFF"/>
                </a:highlight>
                <a:latin typeface="Times New Roman"/>
                <a:ea typeface="Times New Roman"/>
                <a:cs typeface="Times New Roman"/>
                <a:sym typeface="Times New Roman"/>
              </a:rPr>
              <a:t>September 2018.</a:t>
            </a:r>
            <a:endParaRPr sz="1400">
              <a:solidFill>
                <a:srgbClr val="000000"/>
              </a:solidFill>
              <a:highlight>
                <a:srgbClr val="FFFFFF"/>
              </a:highlight>
              <a:latin typeface="Times New Roman"/>
              <a:ea typeface="Times New Roman"/>
              <a:cs typeface="Times New Roman"/>
              <a:sym typeface="Times New Roman"/>
            </a:endParaRPr>
          </a:p>
          <a:p>
            <a:pPr marL="0" marR="152400" lvl="0" indent="0" algn="l" rtl="0">
              <a:lnSpc>
                <a:spcPct val="100000"/>
              </a:lnSpc>
              <a:spcBef>
                <a:spcPts val="10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[9]</a:t>
            </a:r>
            <a:r>
              <a:rPr lang="en" sz="1400">
                <a:solidFill>
                  <a:srgbClr val="000000"/>
                </a:solidFill>
                <a:latin typeface="Times New Roman"/>
                <a:ea typeface="Times New Roman"/>
                <a:cs typeface="Times New Roman"/>
                <a:sym typeface="Times New Roman"/>
              </a:rPr>
              <a:t>Harshit Jindal, </a:t>
            </a:r>
            <a:r>
              <a:rPr lang="en" sz="1400" b="1">
                <a:solidFill>
                  <a:srgbClr val="000000"/>
                </a:solidFill>
                <a:latin typeface="Times New Roman"/>
                <a:ea typeface="Times New Roman"/>
                <a:cs typeface="Times New Roman"/>
                <a:sym typeface="Times New Roman"/>
              </a:rPr>
              <a:t>Sarthak Agrawal, Rishabh Khera, Rachna Jain and Preeti Nagrath, ”</a:t>
            </a:r>
            <a:r>
              <a:rPr lang="en" sz="1400" b="1">
                <a:solidFill>
                  <a:srgbClr val="000000"/>
                </a:solidFill>
                <a:uFill>
                  <a:noFill/>
                </a:u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 </a:t>
            </a:r>
            <a:r>
              <a:rPr lang="en" sz="1400" b="1" u="sng">
                <a:solidFill>
                  <a:srgbClr val="000000"/>
                </a:solid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Heart disease prediction using machine learning algorithms</a:t>
            </a:r>
            <a:r>
              <a:rPr lang="en" sz="1400">
                <a:solidFill>
                  <a:srgbClr val="000000"/>
                </a:solidFill>
                <a:latin typeface="Times New Roman"/>
                <a:ea typeface="Times New Roman"/>
                <a:cs typeface="Times New Roman"/>
                <a:sym typeface="Times New Roman"/>
              </a:rPr>
              <a:t>”, </a:t>
            </a:r>
            <a:r>
              <a:rPr lang="en" sz="1400" b="1">
                <a:solidFill>
                  <a:srgbClr val="000000"/>
                </a:solidFill>
                <a:latin typeface="Times New Roman"/>
                <a:ea typeface="Times New Roman"/>
                <a:cs typeface="Times New Roman"/>
                <a:sym typeface="Times New Roman"/>
              </a:rPr>
              <a:t> </a:t>
            </a:r>
            <a:r>
              <a:rPr lang="en" sz="1400" i="1">
                <a:solidFill>
                  <a:srgbClr val="000000"/>
                </a:solidFill>
                <a:latin typeface="Times New Roman"/>
                <a:ea typeface="Times New Roman"/>
                <a:cs typeface="Times New Roman"/>
                <a:sym typeface="Times New Roman"/>
              </a:rPr>
              <a:t>IOP Publishing Ltd</a:t>
            </a:r>
            <a:r>
              <a:rPr lang="en" sz="1400" b="1" i="1">
                <a:solidFill>
                  <a:srgbClr val="000000"/>
                </a:solidFill>
                <a:latin typeface="Times New Roman"/>
                <a:ea typeface="Times New Roman"/>
                <a:cs typeface="Times New Roman"/>
                <a:sym typeface="Times New Roman"/>
              </a:rPr>
              <a:t>, </a:t>
            </a:r>
            <a:r>
              <a:rPr lang="en" sz="1400">
                <a:solidFill>
                  <a:srgbClr val="000000"/>
                </a:solidFill>
                <a:latin typeface="Times New Roman"/>
                <a:ea typeface="Times New Roman"/>
                <a:cs typeface="Times New Roman"/>
                <a:sym typeface="Times New Roman"/>
              </a:rPr>
              <a:t>Volume: 1022, October 2020.</a:t>
            </a:r>
            <a:endParaRPr sz="1400">
              <a:solidFill>
                <a:srgbClr val="000000"/>
              </a:solidFill>
              <a:latin typeface="Times New Roman"/>
              <a:ea typeface="Times New Roman"/>
              <a:cs typeface="Times New Roman"/>
              <a:sym typeface="Times New Roman"/>
            </a:endParaRPr>
          </a:p>
          <a:p>
            <a:pPr marL="0" marR="152400" lvl="0" indent="0" algn="l" rtl="0">
              <a:lnSpc>
                <a:spcPct val="100000"/>
              </a:lnSpc>
              <a:spcBef>
                <a:spcPts val="10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[10]</a:t>
            </a:r>
            <a:r>
              <a:rPr lang="en" sz="1400">
                <a:solidFill>
                  <a:srgbClr val="000000"/>
                </a:solidFill>
                <a:highlight>
                  <a:srgbClr val="FFFFFF"/>
                </a:highlight>
                <a:latin typeface="Times New Roman"/>
                <a:ea typeface="Times New Roman"/>
                <a:cs typeface="Times New Roman"/>
                <a:sym typeface="Times New Roman"/>
              </a:rPr>
              <a:t>V V Ramalingam, ”</a:t>
            </a:r>
            <a:r>
              <a:rPr lang="en" sz="1400" b="1" u="sng">
                <a:solidFill>
                  <a:srgbClr val="000000"/>
                </a:solidFill>
                <a:highlight>
                  <a:srgbClr val="FFFFFF"/>
                </a:highlight>
                <a:latin typeface="Times New Roman"/>
                <a:ea typeface="Times New Roman"/>
                <a:cs typeface="Times New Roman"/>
                <a:sym typeface="Times New Roman"/>
                <a:hlinkClick r:id="rId10">
                  <a:extLst>
                    <a:ext uri="{A12FA001-AC4F-418D-AE19-62706E023703}">
                      <ahyp:hlinkClr xmlns:ahyp="http://schemas.microsoft.com/office/drawing/2018/hyperlinkcolor" val="tx"/>
                    </a:ext>
                  </a:extLst>
                </a:hlinkClick>
              </a:rPr>
              <a:t>Heart disease prediction using machine learning techniques: A survey</a:t>
            </a:r>
            <a:r>
              <a:rPr lang="en" sz="1400">
                <a:solidFill>
                  <a:srgbClr val="000000"/>
                </a:solidFill>
                <a:highlight>
                  <a:srgbClr val="FFFFFF"/>
                </a:highlight>
                <a:latin typeface="Times New Roman"/>
                <a:ea typeface="Times New Roman"/>
                <a:cs typeface="Times New Roman"/>
                <a:sym typeface="Times New Roman"/>
              </a:rPr>
              <a:t>”, </a:t>
            </a:r>
            <a:r>
              <a:rPr lang="en" sz="1400" i="1">
                <a:solidFill>
                  <a:srgbClr val="000000"/>
                </a:solidFill>
                <a:highlight>
                  <a:srgbClr val="FFFFFF"/>
                </a:highlight>
                <a:latin typeface="Times New Roman"/>
                <a:ea typeface="Times New Roman"/>
                <a:cs typeface="Times New Roman"/>
                <a:sym typeface="Times New Roman"/>
              </a:rPr>
              <a:t>International Journal of Engineering &amp; Technology,</a:t>
            </a:r>
            <a:r>
              <a:rPr lang="en" sz="1400">
                <a:solidFill>
                  <a:srgbClr val="000000"/>
                </a:solidFill>
                <a:highlight>
                  <a:srgbClr val="FFFFFF"/>
                </a:highlight>
                <a:latin typeface="Times New Roman"/>
                <a:ea typeface="Times New Roman"/>
                <a:cs typeface="Times New Roman"/>
                <a:sym typeface="Times New Roman"/>
              </a:rPr>
              <a:t> March 2018</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0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[11]</a:t>
            </a:r>
            <a:r>
              <a:rPr lang="en" sz="1400">
                <a:solidFill>
                  <a:srgbClr val="000000"/>
                </a:solidFill>
                <a:highlight>
                  <a:srgbClr val="FFFFFF"/>
                </a:highlight>
                <a:uFill>
                  <a:noFill/>
                </a:uFill>
                <a:latin typeface="Times New Roman"/>
                <a:ea typeface="Times New Roman"/>
                <a:cs typeface="Times New Roman"/>
                <a:sym typeface="Times New Roman"/>
                <a:hlinkClick r:id="rId11">
                  <a:extLst>
                    <a:ext uri="{A12FA001-AC4F-418D-AE19-62706E023703}">
                      <ahyp:hlinkClr xmlns:ahyp="http://schemas.microsoft.com/office/drawing/2018/hyperlinkcolor" val="tx"/>
                    </a:ext>
                  </a:extLst>
                </a:hlinkClick>
              </a:rPr>
              <a:t> Maarten Grootendors,</a:t>
            </a:r>
            <a:r>
              <a:rPr lang="en" sz="1400" b="1" u="sng">
                <a:solidFill>
                  <a:srgbClr val="000000"/>
                </a:solidFill>
                <a:highlight>
                  <a:srgbClr val="FFFFFF"/>
                </a:highlight>
                <a:latin typeface="Times New Roman"/>
                <a:ea typeface="Times New Roman"/>
                <a:cs typeface="Times New Roman"/>
                <a:sym typeface="Times New Roman"/>
                <a:hlinkClick r:id="rId11">
                  <a:extLst>
                    <a:ext uri="{A12FA001-AC4F-418D-AE19-62706E023703}">
                      <ahyp:hlinkClr xmlns:ahyp="http://schemas.microsoft.com/office/drawing/2018/hyperlinkcolor" val="tx"/>
                    </a:ext>
                  </a:extLst>
                </a:hlinkClick>
              </a:rPr>
              <a:t>” Stacking made easy with Sklearn”</a:t>
            </a:r>
            <a:r>
              <a:rPr lang="en" sz="1400">
                <a:solidFill>
                  <a:srgbClr val="000000"/>
                </a:solidFill>
                <a:highlight>
                  <a:srgbClr val="FFFFFF"/>
                </a:highlight>
                <a:uFill>
                  <a:noFill/>
                </a:uFill>
                <a:latin typeface="Times New Roman"/>
                <a:ea typeface="Times New Roman"/>
                <a:cs typeface="Times New Roman"/>
                <a:sym typeface="Times New Roman"/>
                <a:hlinkClick r:id="rId11">
                  <a:extLst>
                    <a:ext uri="{A12FA001-AC4F-418D-AE19-62706E023703}">
                      <ahyp:hlinkClr xmlns:ahyp="http://schemas.microsoft.com/office/drawing/2018/hyperlinkcolor" val="tx"/>
                    </a:ext>
                  </a:extLst>
                </a:hlinkClick>
              </a:rPr>
              <a:t>, Dec 11, 2019.</a:t>
            </a:r>
            <a:r>
              <a:rPr lang="en" sz="1400">
                <a:solidFill>
                  <a:srgbClr val="000000"/>
                </a:solidFill>
                <a:highlight>
                  <a:srgbClr val="FFFFFF"/>
                </a:highlight>
                <a:latin typeface="Times New Roman"/>
                <a:ea typeface="Times New Roman"/>
                <a:cs typeface="Times New Roman"/>
                <a:sym typeface="Times New Roman"/>
              </a:rPr>
              <a:t> </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2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[12]</a:t>
            </a:r>
            <a:r>
              <a:rPr lang="en" sz="1400">
                <a:solidFill>
                  <a:srgbClr val="000000"/>
                </a:solidFill>
                <a:highlight>
                  <a:srgbClr val="FFFFFF"/>
                </a:highlight>
                <a:uFill>
                  <a:noFill/>
                </a:uFill>
                <a:latin typeface="Times New Roman"/>
                <a:ea typeface="Times New Roman"/>
                <a:cs typeface="Times New Roman"/>
                <a:sym typeface="Times New Roman"/>
                <a:hlinkClick r:id="rId12">
                  <a:extLst>
                    <a:ext uri="{A12FA001-AC4F-418D-AE19-62706E023703}">
                      <ahyp:hlinkClr xmlns:ahyp="http://schemas.microsoft.com/office/drawing/2018/hyperlinkcolor" val="tx"/>
                    </a:ext>
                  </a:extLst>
                </a:hlinkClick>
              </a:rPr>
              <a:t>SaumyaAwasthi</a:t>
            </a:r>
            <a:r>
              <a:rPr lang="en" sz="1400">
                <a:solidFill>
                  <a:srgbClr val="000000"/>
                </a:solidFill>
                <a:highlight>
                  <a:srgbClr val="FFFFFF"/>
                </a:highlight>
                <a:latin typeface="Times New Roman"/>
                <a:ea typeface="Times New Roman"/>
                <a:cs typeface="Times New Roman"/>
                <a:sym typeface="Times New Roman"/>
              </a:rPr>
              <a:t> ,”</a:t>
            </a:r>
            <a:r>
              <a:rPr lang="en" sz="1400" b="1" u="sng">
                <a:solidFill>
                  <a:srgbClr val="000000"/>
                </a:solidFill>
                <a:highlight>
                  <a:srgbClr val="FFFFFF"/>
                </a:highlight>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Seven Most Popular Svm Kernels</a:t>
            </a:r>
            <a:r>
              <a:rPr lang="en" sz="1400">
                <a:solidFill>
                  <a:srgbClr val="000000"/>
                </a:solidFill>
                <a:highlight>
                  <a:srgbClr val="FFFFFF"/>
                </a:highlight>
                <a:latin typeface="Times New Roman"/>
                <a:ea typeface="Times New Roman"/>
                <a:cs typeface="Times New Roman"/>
                <a:sym typeface="Times New Roman"/>
              </a:rPr>
              <a:t>”,</a:t>
            </a:r>
            <a:r>
              <a:rPr lang="en" sz="1400" i="1" u="sng">
                <a:solidFill>
                  <a:srgbClr val="000000"/>
                </a:solidFill>
                <a:highlight>
                  <a:srgbClr val="FFFFFF"/>
                </a:highlight>
                <a:latin typeface="Times New Roman"/>
                <a:ea typeface="Times New Roman"/>
                <a:cs typeface="Times New Roman"/>
                <a:sym typeface="Times New Roman"/>
                <a:hlinkClick r:id="rId14">
                  <a:extLst>
                    <a:ext uri="{A12FA001-AC4F-418D-AE19-62706E023703}">
                      <ahyp:hlinkClr xmlns:ahyp="http://schemas.microsoft.com/office/drawing/2018/hyperlinkcolor" val="tx"/>
                    </a:ext>
                  </a:extLst>
                </a:hlinkClick>
              </a:rPr>
              <a:t>Data Science</a:t>
            </a:r>
            <a:r>
              <a:rPr lang="en" sz="1400" i="1" u="sng">
                <a:solidFill>
                  <a:srgbClr val="000000"/>
                </a:solidFill>
                <a:highlight>
                  <a:srgbClr val="FFFFFF"/>
                </a:highlight>
                <a:latin typeface="Times New Roman"/>
                <a:ea typeface="Times New Roman"/>
                <a:cs typeface="Times New Roman"/>
                <a:sym typeface="Times New Roman"/>
                <a:hlinkClick r:id="rId15">
                  <a:extLst>
                    <a:ext uri="{A12FA001-AC4F-418D-AE19-62706E023703}">
                      <ahyp:hlinkClr xmlns:ahyp="http://schemas.microsoft.com/office/drawing/2018/hyperlinkcolor" val="tx"/>
                    </a:ext>
                  </a:extLst>
                </a:hlinkClick>
              </a:rPr>
              <a:t>Machine Learning</a:t>
            </a:r>
            <a:r>
              <a:rPr lang="en" sz="1400">
                <a:solidFill>
                  <a:srgbClr val="000000"/>
                </a:solidFill>
                <a:highlight>
                  <a:srgbClr val="FFFFFF"/>
                </a:highlight>
                <a:latin typeface="Times New Roman"/>
                <a:ea typeface="Times New Roman"/>
                <a:cs typeface="Times New Roman"/>
                <a:sym typeface="Times New Roman"/>
              </a:rPr>
              <a:t>, December 17, 2020 </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2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[13]</a:t>
            </a:r>
            <a:r>
              <a:rPr lang="en" sz="1400" u="sng">
                <a:solidFill>
                  <a:srgbClr val="000000"/>
                </a:solidFill>
                <a:highlight>
                  <a:srgbClr val="FFFFFF"/>
                </a:highlight>
                <a:latin typeface="Times New Roman"/>
                <a:ea typeface="Times New Roman"/>
                <a:cs typeface="Times New Roman"/>
                <a:sym typeface="Times New Roman"/>
                <a:hlinkClick r:id="rId16">
                  <a:extLst>
                    <a:ext uri="{A12FA001-AC4F-418D-AE19-62706E023703}">
                      <ahyp:hlinkClr xmlns:ahyp="http://schemas.microsoft.com/office/drawing/2018/hyperlinkcolor" val="tx"/>
                    </a:ext>
                  </a:extLst>
                </a:hlinkClick>
              </a:rPr>
              <a:t>Nagesh Singh Chauhan</a:t>
            </a:r>
            <a:r>
              <a:rPr lang="en" sz="1400" b="1">
                <a:solidFill>
                  <a:srgbClr val="000000"/>
                </a:solidFill>
                <a:highlight>
                  <a:srgbClr val="FFFFFF"/>
                </a:highlight>
                <a:latin typeface="Times New Roman"/>
                <a:ea typeface="Times New Roman"/>
                <a:cs typeface="Times New Roman"/>
                <a:sym typeface="Times New Roman"/>
              </a:rPr>
              <a:t>, ”</a:t>
            </a:r>
            <a:r>
              <a:rPr lang="en" sz="1400" b="1" u="sng">
                <a:solidFill>
                  <a:srgbClr val="000000"/>
                </a:solidFill>
                <a:highlight>
                  <a:srgbClr val="FFFFFF"/>
                </a:highlight>
                <a:latin typeface="Times New Roman"/>
                <a:ea typeface="Times New Roman"/>
                <a:cs typeface="Times New Roman"/>
                <a:sym typeface="Times New Roman"/>
                <a:hlinkClick r:id="rId17">
                  <a:extLst>
                    <a:ext uri="{A12FA001-AC4F-418D-AE19-62706E023703}">
                      <ahyp:hlinkClr xmlns:ahyp="http://schemas.microsoft.com/office/drawing/2018/hyperlinkcolor" val="tx"/>
                    </a:ext>
                  </a:extLst>
                </a:hlinkClick>
              </a:rPr>
              <a:t>All you need to know about decision trees and how to build and optimize decision tree classifier</a:t>
            </a:r>
            <a:r>
              <a:rPr lang="en" sz="1400" b="1">
                <a:solidFill>
                  <a:srgbClr val="000000"/>
                </a:solidFill>
                <a:highlight>
                  <a:srgbClr val="FFFFFF"/>
                </a:highlight>
                <a:latin typeface="Times New Roman"/>
                <a:ea typeface="Times New Roman"/>
                <a:cs typeface="Times New Roman"/>
                <a:sym typeface="Times New Roman"/>
              </a:rPr>
              <a:t> ”, </a:t>
            </a:r>
            <a:r>
              <a:rPr lang="en" sz="1400" i="1">
                <a:solidFill>
                  <a:srgbClr val="000000"/>
                </a:solidFill>
                <a:highlight>
                  <a:srgbClr val="FFFFFF"/>
                </a:highlight>
                <a:latin typeface="Times New Roman"/>
                <a:ea typeface="Times New Roman"/>
                <a:cs typeface="Times New Roman"/>
                <a:sym typeface="Times New Roman"/>
              </a:rPr>
              <a:t>Data Science Enthusiast,</a:t>
            </a:r>
            <a:endParaRPr sz="1400" i="1">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200"/>
              </a:spcBef>
              <a:spcAft>
                <a:spcPts val="0"/>
              </a:spcAft>
              <a:buNone/>
            </a:pPr>
            <a:r>
              <a:rPr lang="en" sz="1400" b="1">
                <a:solidFill>
                  <a:srgbClr val="000000"/>
                </a:solidFill>
                <a:latin typeface="Times New Roman"/>
                <a:ea typeface="Times New Roman"/>
                <a:cs typeface="Times New Roman"/>
                <a:sym typeface="Times New Roman"/>
              </a:rPr>
              <a:t>[14] </a:t>
            </a:r>
            <a:r>
              <a:rPr lang="en" sz="1400">
                <a:solidFill>
                  <a:srgbClr val="000000"/>
                </a:solidFill>
                <a:latin typeface="Times New Roman"/>
                <a:ea typeface="Times New Roman"/>
                <a:cs typeface="Times New Roman"/>
                <a:sym typeface="Times New Roman"/>
              </a:rPr>
              <a:t>NiklasDonges ,”</a:t>
            </a:r>
            <a:r>
              <a:rPr lang="en" sz="1400" b="1" u="sng">
                <a:solidFill>
                  <a:srgbClr val="000000"/>
                </a:solidFill>
                <a:latin typeface="Times New Roman"/>
                <a:ea typeface="Times New Roman"/>
                <a:cs typeface="Times New Roman"/>
                <a:sym typeface="Times New Roman"/>
                <a:hlinkClick r:id="rId18">
                  <a:extLst>
                    <a:ext uri="{A12FA001-AC4F-418D-AE19-62706E023703}">
                      <ahyp:hlinkClr xmlns:ahyp="http://schemas.microsoft.com/office/drawing/2018/hyperlinkcolor" val="tx"/>
                    </a:ext>
                  </a:extLst>
                </a:hlinkClick>
              </a:rPr>
              <a:t>A Complete Guide to the Random Forest Algorithm</a:t>
            </a:r>
            <a:r>
              <a:rPr lang="en" sz="1400">
                <a:solidFill>
                  <a:srgbClr val="000000"/>
                </a:solidFill>
                <a:latin typeface="Times New Roman"/>
                <a:ea typeface="Times New Roman"/>
                <a:cs typeface="Times New Roman"/>
                <a:sym typeface="Times New Roman"/>
              </a:rPr>
              <a:t>”,</a:t>
            </a:r>
            <a:r>
              <a:rPr lang="en" sz="1400">
                <a:solidFill>
                  <a:srgbClr val="000000"/>
                </a:solidFill>
                <a:uFill>
                  <a:noFill/>
                </a:uFill>
                <a:latin typeface="Times New Roman"/>
                <a:ea typeface="Times New Roman"/>
                <a:cs typeface="Times New Roman"/>
                <a:sym typeface="Times New Roman"/>
                <a:hlinkClick r:id="rId19">
                  <a:extLst>
                    <a:ext uri="{A12FA001-AC4F-418D-AE19-62706E023703}">
                      <ahyp:hlinkClr xmlns:ahyp="http://schemas.microsoft.com/office/drawing/2018/hyperlinkcolor" val="tx"/>
                    </a:ext>
                  </a:extLst>
                </a:hlinkClick>
              </a:rPr>
              <a:t> </a:t>
            </a:r>
            <a:r>
              <a:rPr lang="en" sz="1400" i="1" u="sng">
                <a:solidFill>
                  <a:srgbClr val="000000"/>
                </a:solidFill>
                <a:latin typeface="Times New Roman"/>
                <a:ea typeface="Times New Roman"/>
                <a:cs typeface="Times New Roman"/>
                <a:sym typeface="Times New Roman"/>
                <a:hlinkClick r:id="rId19">
                  <a:extLst>
                    <a:ext uri="{A12FA001-AC4F-418D-AE19-62706E023703}">
                      <ahyp:hlinkClr xmlns:ahyp="http://schemas.microsoft.com/office/drawing/2018/hyperlinkcolor" val="tx"/>
                    </a:ext>
                  </a:extLst>
                </a:hlinkClick>
              </a:rPr>
              <a:t>Expert Contributor Network</a:t>
            </a:r>
            <a:r>
              <a:rPr lang="en" sz="1400">
                <a:solidFill>
                  <a:srgbClr val="000000"/>
                </a:solidFill>
                <a:latin typeface="Times New Roman"/>
                <a:ea typeface="Times New Roman"/>
                <a:cs typeface="Times New Roman"/>
                <a:sym typeface="Times New Roman"/>
              </a:rPr>
              <a:t>, July 29, 2021.</a:t>
            </a:r>
            <a:endParaRPr sz="1400" i="1">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200"/>
              </a:spcBef>
              <a:spcAft>
                <a:spcPts val="1200"/>
              </a:spcAft>
              <a:buNone/>
            </a:pPr>
            <a:endParaRPr sz="1400" i="1">
              <a:solidFill>
                <a:srgbClr val="000000"/>
              </a:solidFill>
              <a:highlight>
                <a:srgbClr val="FFFFFF"/>
              </a:highlight>
              <a:latin typeface="Times New Roman"/>
              <a:ea typeface="Times New Roman"/>
              <a:cs typeface="Times New Roman"/>
              <a:sym typeface="Times New Roman"/>
            </a:endParaRPr>
          </a:p>
        </p:txBody>
      </p:sp>
      <p:sp>
        <p:nvSpPr>
          <p:cNvPr id="428" name="Google Shape;428;p50"/>
          <p:cNvSpPr txBox="1"/>
          <p:nvPr/>
        </p:nvSpPr>
        <p:spPr>
          <a:xfrm>
            <a:off x="3019475" y="4664550"/>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429" name="Google Shape;429;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38</a:t>
            </a:fld>
            <a:endParaRPr/>
          </a:p>
        </p:txBody>
      </p:sp>
      <p:pic>
        <p:nvPicPr>
          <p:cNvPr id="430" name="Google Shape;430;p50" descr="Free Vector | Doctor with stethoscope listening to huge heart beat ischemic  heart disease"/>
          <p:cNvPicPr preferRelativeResize="0"/>
          <p:nvPr/>
        </p:nvPicPr>
        <p:blipFill>
          <a:blip r:embed="rId20">
            <a:alphaModFix/>
          </a:blip>
          <a:stretch>
            <a:fillRect/>
          </a:stretch>
        </p:blipFill>
        <p:spPr>
          <a:xfrm>
            <a:off x="8244725" y="96252"/>
            <a:ext cx="776425" cy="5149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51"/>
          <p:cNvSpPr txBox="1">
            <a:spLocks noGrp="1"/>
          </p:cNvSpPr>
          <p:nvPr>
            <p:ph type="body" idx="1"/>
          </p:nvPr>
        </p:nvSpPr>
        <p:spPr>
          <a:xfrm>
            <a:off x="311700" y="96250"/>
            <a:ext cx="8520600" cy="4724400"/>
          </a:xfrm>
          <a:prstGeom prst="rect">
            <a:avLst/>
          </a:prstGeom>
        </p:spPr>
        <p:txBody>
          <a:bodyPr spcFirstLastPara="1" wrap="square" lIns="91425" tIns="91425" rIns="91425" bIns="91425" anchor="t" anchorCtr="0">
            <a:noAutofit/>
          </a:bodyPr>
          <a:lstStyle/>
          <a:p>
            <a:pPr marL="0" lvl="0" indent="0" algn="l" rtl="0">
              <a:lnSpc>
                <a:spcPct val="100000"/>
              </a:lnSpc>
              <a:spcBef>
                <a:spcPts val="10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[15</a:t>
            </a:r>
            <a:r>
              <a:rPr lang="en" sz="1400">
                <a:solidFill>
                  <a:srgbClr val="000000"/>
                </a:solidFill>
                <a:highlight>
                  <a:srgbClr val="FFFFFF"/>
                </a:highlight>
                <a:latin typeface="Times New Roman"/>
                <a:ea typeface="Times New Roman"/>
                <a:cs typeface="Times New Roman"/>
                <a:sym typeface="Times New Roman"/>
              </a:rPr>
              <a:t>]</a:t>
            </a:r>
            <a:r>
              <a:rPr lang="en" sz="1400" b="1" u="sng">
                <a:solidFill>
                  <a:srgbClr val="000000"/>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Jason Brownlee</a:t>
            </a:r>
            <a:r>
              <a:rPr lang="en" sz="1400" b="1">
                <a:solidFill>
                  <a:srgbClr val="000000"/>
                </a:solidFill>
                <a:latin typeface="Times New Roman"/>
                <a:ea typeface="Times New Roman"/>
                <a:cs typeface="Times New Roman"/>
                <a:sym typeface="Times New Roman"/>
              </a:rPr>
              <a:t>,”</a:t>
            </a:r>
            <a:r>
              <a:rPr lang="en" sz="1400" b="1" u="sng">
                <a:solidFill>
                  <a:srgbClr val="000000"/>
                </a:solid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Your First Deep Learning Project in Python with Keras Step-By-Step</a:t>
            </a:r>
            <a:r>
              <a:rPr lang="en" sz="1400" b="1">
                <a:solidFill>
                  <a:srgbClr val="000000"/>
                </a:solidFill>
                <a:latin typeface="Times New Roman"/>
                <a:ea typeface="Times New Roman"/>
                <a:cs typeface="Times New Roman"/>
                <a:sym typeface="Times New Roman"/>
              </a:rPr>
              <a:t>”,</a:t>
            </a:r>
            <a:r>
              <a:rPr lang="en" sz="1400" b="1" i="1" u="sng">
                <a:solidFill>
                  <a:srgbClr val="000000"/>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Deep Learning</a:t>
            </a:r>
            <a:r>
              <a:rPr lang="en" sz="1400" b="1" i="1">
                <a:solidFill>
                  <a:srgbClr val="000000"/>
                </a:solidFill>
                <a:latin typeface="Times New Roman"/>
                <a:ea typeface="Times New Roman"/>
                <a:cs typeface="Times New Roman"/>
                <a:sym typeface="Times New Roman"/>
              </a:rPr>
              <a:t>,</a:t>
            </a:r>
            <a:r>
              <a:rPr lang="en" sz="1400">
                <a:solidFill>
                  <a:srgbClr val="000000"/>
                </a:solidFill>
                <a:latin typeface="Times New Roman"/>
                <a:ea typeface="Times New Roman"/>
                <a:cs typeface="Times New Roman"/>
                <a:sym typeface="Times New Roman"/>
              </a:rPr>
              <a:t>July 24, 2019.</a:t>
            </a:r>
            <a:endParaRPr sz="1400">
              <a:solidFill>
                <a:srgbClr val="000000"/>
              </a:solidFill>
              <a:latin typeface="Times New Roman"/>
              <a:ea typeface="Times New Roman"/>
              <a:cs typeface="Times New Roman"/>
              <a:sym typeface="Times New Roman"/>
            </a:endParaRPr>
          </a:p>
          <a:p>
            <a:pPr marL="0" lvl="0" indent="0" algn="l" rtl="0">
              <a:lnSpc>
                <a:spcPct val="100000"/>
              </a:lnSpc>
              <a:spcBef>
                <a:spcPts val="12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[16]</a:t>
            </a:r>
            <a:r>
              <a:rPr lang="en" sz="1400" b="1">
                <a:solidFill>
                  <a:srgbClr val="000000"/>
                </a:solidFill>
                <a:highlight>
                  <a:srgbClr val="FFFFFF"/>
                </a:highlight>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 </a:t>
            </a:r>
            <a:r>
              <a:rPr lang="en" sz="1400" u="sng">
                <a:solidFill>
                  <a:srgbClr val="000000"/>
                </a:solidFill>
                <a:highlight>
                  <a:srgbClr val="FFFFFF"/>
                </a:highlight>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Jason Brownlee</a:t>
            </a:r>
            <a:r>
              <a:rPr lang="en" sz="1400">
                <a:solidFill>
                  <a:srgbClr val="000000"/>
                </a:solidFill>
                <a:highlight>
                  <a:srgbClr val="FFFFFF"/>
                </a:highlight>
                <a:latin typeface="Times New Roman"/>
                <a:ea typeface="Times New Roman"/>
                <a:cs typeface="Times New Roman"/>
                <a:sym typeface="Times New Roman"/>
              </a:rPr>
              <a:t> ,”</a:t>
            </a:r>
            <a:r>
              <a:rPr lang="en" sz="1400" b="1" u="sng">
                <a:solidFill>
                  <a:srgbClr val="000000"/>
                </a:solidFill>
                <a:highlight>
                  <a:srgbClr val="FFFFFF"/>
                </a:highlight>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Multinomial Logistic Regression With Python</a:t>
            </a:r>
            <a:r>
              <a:rPr lang="en" sz="1400" b="1">
                <a:solidFill>
                  <a:srgbClr val="000000"/>
                </a:solidFill>
                <a:highlight>
                  <a:srgbClr val="FFFFFF"/>
                </a:highlight>
                <a:latin typeface="Times New Roman"/>
                <a:ea typeface="Times New Roman"/>
                <a:cs typeface="Times New Roman"/>
                <a:sym typeface="Times New Roman"/>
              </a:rPr>
              <a:t>”,</a:t>
            </a:r>
            <a:r>
              <a:rPr lang="en" sz="1400" i="1" u="sng">
                <a:solidFill>
                  <a:srgbClr val="000000"/>
                </a:solidFill>
                <a:highlight>
                  <a:srgbClr val="FFFFFF"/>
                </a:highlight>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Python Machine Learning</a:t>
            </a:r>
            <a:r>
              <a:rPr lang="en" sz="1400">
                <a:solidFill>
                  <a:srgbClr val="000000"/>
                </a:solidFill>
                <a:highlight>
                  <a:srgbClr val="FFFFFF"/>
                </a:highlight>
                <a:latin typeface="Times New Roman"/>
                <a:ea typeface="Times New Roman"/>
                <a:cs typeface="Times New Roman"/>
                <a:sym typeface="Times New Roman"/>
              </a:rPr>
              <a:t>,January 1, 2021</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2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[17]</a:t>
            </a:r>
            <a:r>
              <a:rPr lang="en" sz="1400">
                <a:solidFill>
                  <a:srgbClr val="000000"/>
                </a:solidFill>
                <a:highlight>
                  <a:srgbClr val="FFFFFF"/>
                </a:highlight>
                <a:latin typeface="Times New Roman"/>
                <a:ea typeface="Times New Roman"/>
                <a:cs typeface="Times New Roman"/>
                <a:sym typeface="Times New Roman"/>
              </a:rPr>
              <a:t>Karan Bhanot</a:t>
            </a:r>
            <a:r>
              <a:rPr lang="en" sz="1400" b="1">
                <a:solidFill>
                  <a:srgbClr val="000000"/>
                </a:solidFill>
                <a:highlight>
                  <a:srgbClr val="FFFFFF"/>
                </a:highlight>
                <a:latin typeface="Times New Roman"/>
                <a:ea typeface="Times New Roman"/>
                <a:cs typeface="Times New Roman"/>
                <a:sym typeface="Times New Roman"/>
              </a:rPr>
              <a:t>,”</a:t>
            </a:r>
            <a:r>
              <a:rPr lang="en" sz="1400" b="1" u="sng">
                <a:solidFill>
                  <a:srgbClr val="000000"/>
                </a:solidFill>
                <a:highlight>
                  <a:srgbClr val="FFFFFF"/>
                </a:highlight>
                <a:latin typeface="Times New Roman"/>
                <a:ea typeface="Times New Roman"/>
                <a:cs typeface="Times New Roman"/>
                <a:sym typeface="Times New Roman"/>
              </a:rPr>
              <a:t>Predicting presence of Heart Diseases using Machine Learning”,</a:t>
            </a:r>
            <a:r>
              <a:rPr lang="en" sz="1400" b="1">
                <a:solidFill>
                  <a:srgbClr val="000000"/>
                </a:solidFill>
                <a:highlight>
                  <a:srgbClr val="FFFFFF"/>
                </a:highlight>
                <a:latin typeface="Times New Roman"/>
                <a:ea typeface="Times New Roman"/>
                <a:cs typeface="Times New Roman"/>
                <a:sym typeface="Times New Roman"/>
              </a:rPr>
              <a:t> </a:t>
            </a:r>
            <a:r>
              <a:rPr lang="en" sz="1400">
                <a:solidFill>
                  <a:srgbClr val="000000"/>
                </a:solidFill>
                <a:highlight>
                  <a:srgbClr val="FFFFFF"/>
                </a:highlight>
                <a:latin typeface="Times New Roman"/>
                <a:ea typeface="Times New Roman"/>
                <a:cs typeface="Times New Roman"/>
                <a:sym typeface="Times New Roman"/>
              </a:rPr>
              <a:t>Feb 13 2019.</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000"/>
              </a:spcBef>
              <a:spcAft>
                <a:spcPts val="0"/>
              </a:spcAft>
              <a:buNone/>
            </a:pPr>
            <a:r>
              <a:rPr lang="en" sz="1400" b="1" u="sng">
                <a:solidFill>
                  <a:srgbClr val="000000"/>
                </a:solidFill>
                <a:highlight>
                  <a:srgbClr val="FFFFFF"/>
                </a:highlight>
                <a:latin typeface="Times New Roman"/>
                <a:ea typeface="Times New Roman"/>
                <a:cs typeface="Times New Roman"/>
                <a:sym typeface="Times New Roman"/>
                <a:hlinkClick r:id="rId8">
                  <a:extLst>
                    <a:ext uri="{A12FA001-AC4F-418D-AE19-62706E023703}">
                      <ahyp:hlinkClr xmlns:ahyp="http://schemas.microsoft.com/office/drawing/2018/hyperlinkcolor" val="tx"/>
                    </a:ext>
                  </a:extLst>
                </a:hlinkClick>
              </a:rPr>
              <a:t>[18]Shruti Kothadia,”Classification algorithms in Python – Heart Attack Prediction and Analysis”, May 5, 2021.</a:t>
            </a:r>
            <a:endParaRPr sz="1400" b="1" u="sng">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0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[19]</a:t>
            </a:r>
            <a:r>
              <a:rPr lang="en" sz="1400" b="1" u="sng">
                <a:solidFill>
                  <a:srgbClr val="000000"/>
                </a:solidFill>
                <a:highlight>
                  <a:srgbClr val="FFFFFF"/>
                </a:highlight>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Siddharth1698</a:t>
            </a:r>
            <a:r>
              <a:rPr lang="en" sz="1400" b="1">
                <a:solidFill>
                  <a:srgbClr val="000000"/>
                </a:solidFill>
                <a:highlight>
                  <a:srgbClr val="FFFFFF"/>
                </a:highlight>
                <a:latin typeface="Times New Roman"/>
                <a:ea typeface="Times New Roman"/>
                <a:cs typeface="Times New Roman"/>
                <a:sym typeface="Times New Roman"/>
              </a:rPr>
              <a:t>,”</a:t>
            </a:r>
            <a:r>
              <a:rPr lang="en" sz="1400" b="1" u="sng">
                <a:solidFill>
                  <a:srgbClr val="000000"/>
                </a:solidFill>
                <a:highlight>
                  <a:srgbClr val="FFFFFF"/>
                </a:highlight>
                <a:latin typeface="Times New Roman"/>
                <a:ea typeface="Times New Roman"/>
                <a:cs typeface="Times New Roman"/>
                <a:sym typeface="Times New Roman"/>
                <a:hlinkClick r:id="rId10">
                  <a:extLst>
                    <a:ext uri="{A12FA001-AC4F-418D-AE19-62706E023703}">
                      <ahyp:hlinkClr xmlns:ahyp="http://schemas.microsoft.com/office/drawing/2018/hyperlinkcolor" val="tx"/>
                    </a:ext>
                  </a:extLst>
                </a:hlinkClick>
              </a:rPr>
              <a:t>Heart Disease Prediction using KNN -The K-Nearest Neighbours Algorithm</a:t>
            </a:r>
            <a:r>
              <a:rPr lang="en" sz="1400" b="1">
                <a:solidFill>
                  <a:srgbClr val="000000"/>
                </a:solidFill>
                <a:highlight>
                  <a:srgbClr val="FFFFFF"/>
                </a:highlight>
                <a:latin typeface="Times New Roman"/>
                <a:ea typeface="Times New Roman"/>
                <a:cs typeface="Times New Roman"/>
                <a:sym typeface="Times New Roman"/>
              </a:rPr>
              <a:t>”,</a:t>
            </a:r>
            <a:r>
              <a:rPr lang="en" sz="1400" b="1" i="1" u="sng">
                <a:solidFill>
                  <a:srgbClr val="000000"/>
                </a:solidFill>
                <a:highlight>
                  <a:srgbClr val="FFFFFF"/>
                </a:highlight>
                <a:latin typeface="Times New Roman"/>
                <a:ea typeface="Times New Roman"/>
                <a:cs typeface="Times New Roman"/>
                <a:sym typeface="Times New Roman"/>
                <a:hlinkClick r:id="rId11">
                  <a:extLst>
                    <a:ext uri="{A12FA001-AC4F-418D-AE19-62706E023703}">
                      <ahyp:hlinkClr xmlns:ahyp="http://schemas.microsoft.com/office/drawing/2018/hyperlinkcolor" val="tx"/>
                    </a:ext>
                  </a:extLst>
                </a:hlinkClick>
              </a:rPr>
              <a:t>Data Science Blogathon</a:t>
            </a:r>
            <a:r>
              <a:rPr lang="en" sz="1400" b="1">
                <a:solidFill>
                  <a:srgbClr val="000000"/>
                </a:solidFill>
                <a:highlight>
                  <a:srgbClr val="FFFFFF"/>
                </a:highlight>
                <a:latin typeface="Times New Roman"/>
                <a:ea typeface="Times New Roman"/>
                <a:cs typeface="Times New Roman"/>
                <a:sym typeface="Times New Roman"/>
              </a:rPr>
              <a:t>,</a:t>
            </a:r>
            <a:r>
              <a:rPr lang="en" sz="1400">
                <a:solidFill>
                  <a:srgbClr val="000000"/>
                </a:solidFill>
                <a:highlight>
                  <a:srgbClr val="FFFFFF"/>
                </a:highlight>
                <a:latin typeface="Times New Roman"/>
                <a:ea typeface="Times New Roman"/>
                <a:cs typeface="Times New Roman"/>
                <a:sym typeface="Times New Roman"/>
              </a:rPr>
              <a:t> July 10, 2021.</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0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[9]</a:t>
            </a:r>
            <a:r>
              <a:rPr lang="en" sz="1400" b="1">
                <a:solidFill>
                  <a:srgbClr val="000000"/>
                </a:solidFill>
                <a:highlight>
                  <a:srgbClr val="FFFFFF"/>
                </a:highlight>
                <a:uFill>
                  <a:noFill/>
                </a:uFill>
                <a:latin typeface="Times New Roman"/>
                <a:ea typeface="Times New Roman"/>
                <a:cs typeface="Times New Roman"/>
                <a:sym typeface="Times New Roman"/>
                <a:hlinkClick r:id="rId12">
                  <a:extLst>
                    <a:ext uri="{A12FA001-AC4F-418D-AE19-62706E023703}">
                      <ahyp:hlinkClr xmlns:ahyp="http://schemas.microsoft.com/office/drawing/2018/hyperlinkcolor" val="tx"/>
                    </a:ext>
                  </a:extLst>
                </a:hlinkClick>
              </a:rPr>
              <a:t> </a:t>
            </a:r>
            <a:r>
              <a:rPr lang="en" sz="1400" b="1" u="sng">
                <a:solidFill>
                  <a:srgbClr val="000000"/>
                </a:solidFill>
                <a:highlight>
                  <a:srgbClr val="FFFFFF"/>
                </a:highlight>
                <a:latin typeface="Times New Roman"/>
                <a:ea typeface="Times New Roman"/>
                <a:cs typeface="Times New Roman"/>
                <a:sym typeface="Times New Roman"/>
                <a:hlinkClick r:id="rId12">
                  <a:extLst>
                    <a:ext uri="{A12FA001-AC4F-418D-AE19-62706E023703}">
                      <ahyp:hlinkClr xmlns:ahyp="http://schemas.microsoft.com/office/drawing/2018/hyperlinkcolor" val="tx"/>
                    </a:ext>
                  </a:extLst>
                </a:hlinkClick>
              </a:rPr>
              <a:t>Sarang Anil Gokte</a:t>
            </a:r>
            <a:r>
              <a:rPr lang="en" sz="1400">
                <a:solidFill>
                  <a:srgbClr val="000000"/>
                </a:solidFill>
                <a:highlight>
                  <a:srgbClr val="FFFFFF"/>
                </a:highlight>
                <a:latin typeface="Times New Roman"/>
                <a:ea typeface="Times New Roman"/>
                <a:cs typeface="Times New Roman"/>
                <a:sym typeface="Times New Roman"/>
              </a:rPr>
              <a:t>,”</a:t>
            </a:r>
            <a:r>
              <a:rPr lang="en" sz="1400">
                <a:solidFill>
                  <a:srgbClr val="000000"/>
                </a:solidFill>
                <a:highlight>
                  <a:srgbClr val="FFFFFF"/>
                </a:highlight>
                <a:uFill>
                  <a:noFill/>
                </a:uFill>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 </a:t>
            </a:r>
            <a:r>
              <a:rPr lang="en" sz="1400" b="1" u="sng">
                <a:solidFill>
                  <a:srgbClr val="000000"/>
                </a:solidFill>
                <a:highlight>
                  <a:srgbClr val="FFFFFF"/>
                </a:highlight>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Most popular distance metrics used in knn and when to use them</a:t>
            </a:r>
            <a:r>
              <a:rPr lang="en" sz="1400">
                <a:solidFill>
                  <a:srgbClr val="000000"/>
                </a:solidFill>
                <a:highlight>
                  <a:srgbClr val="FFFFFF"/>
                </a:highlight>
                <a:latin typeface="Times New Roman"/>
                <a:ea typeface="Times New Roman"/>
                <a:cs typeface="Times New Roman"/>
                <a:sym typeface="Times New Roman"/>
              </a:rPr>
              <a:t>”, </a:t>
            </a:r>
            <a:r>
              <a:rPr lang="en" sz="1400" i="1">
                <a:solidFill>
                  <a:srgbClr val="000000"/>
                </a:solidFill>
                <a:highlight>
                  <a:srgbClr val="FFFFFF"/>
                </a:highlight>
                <a:latin typeface="Times New Roman"/>
                <a:ea typeface="Times New Roman"/>
                <a:cs typeface="Times New Roman"/>
                <a:sym typeface="Times New Roman"/>
              </a:rPr>
              <a:t>Praxis Business School</a:t>
            </a:r>
            <a:r>
              <a:rPr lang="en" sz="1400">
                <a:solidFill>
                  <a:srgbClr val="000000"/>
                </a:solidFill>
                <a:highlight>
                  <a:srgbClr val="FFFFFF"/>
                </a:highlight>
                <a:latin typeface="Times New Roman"/>
                <a:ea typeface="Times New Roman"/>
                <a:cs typeface="Times New Roman"/>
                <a:sym typeface="Times New Roman"/>
              </a:rPr>
              <a:t>, 2020.</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0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[10]</a:t>
            </a:r>
            <a:r>
              <a:rPr lang="en" sz="1400">
                <a:solidFill>
                  <a:srgbClr val="000000"/>
                </a:solidFill>
                <a:highlight>
                  <a:srgbClr val="FFFFFF"/>
                </a:highlight>
                <a:latin typeface="Times New Roman"/>
                <a:ea typeface="Times New Roman"/>
                <a:cs typeface="Times New Roman"/>
                <a:sym typeface="Times New Roman"/>
              </a:rPr>
              <a:t>Usman Malik</a:t>
            </a:r>
            <a:r>
              <a:rPr lang="en" sz="1400" b="1">
                <a:solidFill>
                  <a:srgbClr val="000000"/>
                </a:solidFill>
                <a:highlight>
                  <a:srgbClr val="FFFFFF"/>
                </a:highlight>
                <a:latin typeface="Times New Roman"/>
                <a:ea typeface="Times New Roman"/>
                <a:cs typeface="Times New Roman"/>
                <a:sym typeface="Times New Roman"/>
              </a:rPr>
              <a:t>,” </a:t>
            </a:r>
            <a:r>
              <a:rPr lang="en" sz="1400" b="1" u="sng">
                <a:solidFill>
                  <a:srgbClr val="000000"/>
                </a:solidFill>
                <a:highlight>
                  <a:srgbClr val="FFFFFF"/>
                </a:highlight>
                <a:latin typeface="Times New Roman"/>
                <a:ea typeface="Times New Roman"/>
                <a:cs typeface="Times New Roman"/>
                <a:sym typeface="Times New Roman"/>
              </a:rPr>
              <a:t>Implementing SVM and Kernel SVM with python’s scikit-learn </a:t>
            </a:r>
            <a:r>
              <a:rPr lang="en" sz="1400" b="1">
                <a:solidFill>
                  <a:srgbClr val="000000"/>
                </a:solidFill>
                <a:highlight>
                  <a:srgbClr val="FFFFFF"/>
                </a:highlight>
                <a:latin typeface="Times New Roman"/>
                <a:ea typeface="Times New Roman"/>
                <a:cs typeface="Times New Roman"/>
                <a:sym typeface="Times New Roman"/>
              </a:rPr>
              <a:t>”,</a:t>
            </a:r>
            <a:r>
              <a:rPr lang="en" sz="1400">
                <a:solidFill>
                  <a:srgbClr val="000000"/>
                </a:solidFill>
                <a:highlight>
                  <a:srgbClr val="FFFFFF"/>
                </a:highlight>
                <a:latin typeface="Times New Roman"/>
                <a:ea typeface="Times New Roman"/>
                <a:cs typeface="Times New Roman"/>
                <a:sym typeface="Times New Roman"/>
              </a:rPr>
              <a:t>May 10,2019.</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0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[11]</a:t>
            </a:r>
            <a:r>
              <a:rPr lang="en" sz="1400">
                <a:solidFill>
                  <a:srgbClr val="000000"/>
                </a:solidFill>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 Jason Brownlee</a:t>
            </a:r>
            <a:r>
              <a:rPr lang="en" sz="1400">
                <a:solidFill>
                  <a:srgbClr val="000000"/>
                </a:solidFill>
                <a:latin typeface="Times New Roman"/>
                <a:ea typeface="Times New Roman"/>
                <a:cs typeface="Times New Roman"/>
                <a:sym typeface="Times New Roman"/>
              </a:rPr>
              <a:t>,”</a:t>
            </a:r>
            <a:r>
              <a:rPr lang="en" sz="1400" b="1" u="sng">
                <a:solidFill>
                  <a:srgbClr val="000000"/>
                </a:solidFill>
                <a:latin typeface="Times New Roman"/>
                <a:ea typeface="Times New Roman"/>
                <a:cs typeface="Times New Roman"/>
                <a:sym typeface="Times New Roman"/>
                <a:hlinkClick r:id="rId14">
                  <a:extLst>
                    <a:ext uri="{A12FA001-AC4F-418D-AE19-62706E023703}">
                      <ahyp:hlinkClr xmlns:ahyp="http://schemas.microsoft.com/office/drawing/2018/hyperlinkcolor" val="tx"/>
                    </a:ext>
                  </a:extLst>
                </a:hlinkClick>
              </a:rPr>
              <a:t>How to Use StandardScaler and MinMaxScaler Transforms in Python”</a:t>
            </a:r>
            <a:r>
              <a:rPr lang="en" sz="1400" b="1">
                <a:solidFill>
                  <a:srgbClr val="000000"/>
                </a:solidFill>
                <a:latin typeface="Times New Roman"/>
                <a:ea typeface="Times New Roman"/>
                <a:cs typeface="Times New Roman"/>
                <a:sym typeface="Times New Roman"/>
              </a:rPr>
              <a:t> ,</a:t>
            </a:r>
            <a:r>
              <a:rPr lang="en" sz="1400" b="1">
                <a:solidFill>
                  <a:srgbClr val="000000"/>
                </a:solidFill>
                <a:uFill>
                  <a:noFill/>
                </a:uFill>
                <a:latin typeface="Times New Roman"/>
                <a:ea typeface="Times New Roman"/>
                <a:cs typeface="Times New Roman"/>
                <a:sym typeface="Times New Roman"/>
                <a:hlinkClick r:id="rId15">
                  <a:extLst>
                    <a:ext uri="{A12FA001-AC4F-418D-AE19-62706E023703}">
                      <ahyp:hlinkClr xmlns:ahyp="http://schemas.microsoft.com/office/drawing/2018/hyperlinkcolor" val="tx"/>
                    </a:ext>
                  </a:extLst>
                </a:hlinkClick>
              </a:rPr>
              <a:t> </a:t>
            </a:r>
            <a:r>
              <a:rPr lang="en" sz="1400" b="1" i="1" u="sng">
                <a:solidFill>
                  <a:srgbClr val="000000"/>
                </a:solidFill>
                <a:latin typeface="Times New Roman"/>
                <a:ea typeface="Times New Roman"/>
                <a:cs typeface="Times New Roman"/>
                <a:sym typeface="Times New Roman"/>
                <a:hlinkClick r:id="rId15">
                  <a:extLst>
                    <a:ext uri="{A12FA001-AC4F-418D-AE19-62706E023703}">
                      <ahyp:hlinkClr xmlns:ahyp="http://schemas.microsoft.com/office/drawing/2018/hyperlinkcolor" val="tx"/>
                    </a:ext>
                  </a:extLst>
                </a:hlinkClick>
              </a:rPr>
              <a:t>Data Preparation</a:t>
            </a:r>
            <a:r>
              <a:rPr lang="en" sz="1400" b="1" i="1">
                <a:solidFill>
                  <a:srgbClr val="000000"/>
                </a:solidFill>
                <a:latin typeface="Times New Roman"/>
                <a:ea typeface="Times New Roman"/>
                <a:cs typeface="Times New Roman"/>
                <a:sym typeface="Times New Roman"/>
              </a:rPr>
              <a:t>, </a:t>
            </a:r>
            <a:r>
              <a:rPr lang="en" sz="1400">
                <a:solidFill>
                  <a:srgbClr val="000000"/>
                </a:solidFill>
                <a:latin typeface="Times New Roman"/>
                <a:ea typeface="Times New Roman"/>
                <a:cs typeface="Times New Roman"/>
                <a:sym typeface="Times New Roman"/>
              </a:rPr>
              <a:t>June 10,2020.</a:t>
            </a:r>
            <a:endParaRPr sz="1400">
              <a:solidFill>
                <a:srgbClr val="000000"/>
              </a:solidFill>
              <a:latin typeface="Times New Roman"/>
              <a:ea typeface="Times New Roman"/>
              <a:cs typeface="Times New Roman"/>
              <a:sym typeface="Times New Roman"/>
            </a:endParaRPr>
          </a:p>
          <a:p>
            <a:pPr marL="0" lvl="0" indent="0" algn="l" rtl="0">
              <a:lnSpc>
                <a:spcPct val="100000"/>
              </a:lnSpc>
              <a:spcBef>
                <a:spcPts val="1200"/>
              </a:spcBef>
              <a:spcAft>
                <a:spcPts val="1200"/>
              </a:spcAft>
              <a:buNone/>
            </a:pPr>
            <a:r>
              <a:rPr lang="en" sz="1400" b="1">
                <a:solidFill>
                  <a:srgbClr val="000000"/>
                </a:solidFill>
                <a:highlight>
                  <a:srgbClr val="FFFFFF"/>
                </a:highlight>
                <a:latin typeface="Times New Roman"/>
                <a:ea typeface="Times New Roman"/>
                <a:cs typeface="Times New Roman"/>
                <a:sym typeface="Times New Roman"/>
              </a:rPr>
              <a:t>[12]</a:t>
            </a:r>
            <a:r>
              <a:rPr lang="en" sz="1400">
                <a:solidFill>
                  <a:srgbClr val="000000"/>
                </a:solidFill>
                <a:highlight>
                  <a:srgbClr val="FFFFFF"/>
                </a:highlight>
                <a:latin typeface="Times New Roman"/>
                <a:ea typeface="Times New Roman"/>
                <a:cs typeface="Times New Roman"/>
                <a:sym typeface="Times New Roman"/>
              </a:rPr>
              <a:t>Manish Pathak</a:t>
            </a:r>
            <a:r>
              <a:rPr lang="en" sz="1400" b="1">
                <a:solidFill>
                  <a:srgbClr val="000000"/>
                </a:solidFill>
                <a:highlight>
                  <a:srgbClr val="FFFFFF"/>
                </a:highlight>
                <a:latin typeface="Times New Roman"/>
                <a:ea typeface="Times New Roman"/>
                <a:cs typeface="Times New Roman"/>
                <a:sym typeface="Times New Roman"/>
              </a:rPr>
              <a:t>,”</a:t>
            </a:r>
            <a:r>
              <a:rPr lang="en" sz="1400">
                <a:solidFill>
                  <a:srgbClr val="000000"/>
                </a:solidFill>
                <a:highlight>
                  <a:srgbClr val="FFFFFF"/>
                </a:highlight>
                <a:uFill>
                  <a:noFill/>
                </a:uFill>
                <a:latin typeface="Times New Roman"/>
                <a:ea typeface="Times New Roman"/>
                <a:cs typeface="Times New Roman"/>
                <a:sym typeface="Times New Roman"/>
                <a:hlinkClick r:id="rId16">
                  <a:extLst>
                    <a:ext uri="{A12FA001-AC4F-418D-AE19-62706E023703}">
                      <ahyp:hlinkClr xmlns:ahyp="http://schemas.microsoft.com/office/drawing/2018/hyperlinkcolor" val="tx"/>
                    </a:ext>
                  </a:extLst>
                </a:hlinkClick>
              </a:rPr>
              <a:t> </a:t>
            </a:r>
            <a:r>
              <a:rPr lang="en" sz="1400" b="1" u="sng">
                <a:solidFill>
                  <a:srgbClr val="000000"/>
                </a:solidFill>
                <a:highlight>
                  <a:srgbClr val="FFFFFF"/>
                </a:highlight>
                <a:latin typeface="Times New Roman"/>
                <a:ea typeface="Times New Roman"/>
                <a:cs typeface="Times New Roman"/>
                <a:sym typeface="Times New Roman"/>
                <a:hlinkClick r:id="rId16">
                  <a:extLst>
                    <a:ext uri="{A12FA001-AC4F-418D-AE19-62706E023703}">
                      <ahyp:hlinkClr xmlns:ahyp="http://schemas.microsoft.com/office/drawing/2018/hyperlinkcolor" val="tx"/>
                    </a:ext>
                  </a:extLst>
                </a:hlinkClick>
              </a:rPr>
              <a:t>Using XGBoost in Python</a:t>
            </a:r>
            <a:r>
              <a:rPr lang="en" sz="1400" u="sng">
                <a:solidFill>
                  <a:srgbClr val="000000"/>
                </a:solidFill>
                <a:highlight>
                  <a:srgbClr val="FFFFFF"/>
                </a:highlight>
                <a:latin typeface="Times New Roman"/>
                <a:ea typeface="Times New Roman"/>
                <a:cs typeface="Times New Roman"/>
                <a:sym typeface="Times New Roman"/>
              </a:rPr>
              <a:t>”</a:t>
            </a:r>
            <a:r>
              <a:rPr lang="en" sz="1400">
                <a:solidFill>
                  <a:srgbClr val="000000"/>
                </a:solidFill>
                <a:highlight>
                  <a:srgbClr val="FFFFFF"/>
                </a:highlight>
                <a:latin typeface="Times New Roman"/>
                <a:ea typeface="Times New Roman"/>
                <a:cs typeface="Times New Roman"/>
                <a:sym typeface="Times New Roman"/>
              </a:rPr>
              <a:t> , November 8th, 2019.</a:t>
            </a:r>
            <a:endParaRPr sz="1400">
              <a:solidFill>
                <a:srgbClr val="000000"/>
              </a:solidFill>
              <a:latin typeface="Times New Roman"/>
              <a:ea typeface="Times New Roman"/>
              <a:cs typeface="Times New Roman"/>
              <a:sym typeface="Times New Roman"/>
            </a:endParaRPr>
          </a:p>
        </p:txBody>
      </p:sp>
      <p:sp>
        <p:nvSpPr>
          <p:cNvPr id="436" name="Google Shape;436;p51"/>
          <p:cNvSpPr txBox="1"/>
          <p:nvPr/>
        </p:nvSpPr>
        <p:spPr>
          <a:xfrm>
            <a:off x="3019475" y="4664550"/>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437" name="Google Shape;437;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39</a:t>
            </a:fld>
            <a:endParaRPr/>
          </a:p>
        </p:txBody>
      </p:sp>
      <p:pic>
        <p:nvPicPr>
          <p:cNvPr id="438" name="Google Shape;438;p51" descr="Free Vector | Doctor with stethoscope listening to huge heart beat ischemic  heart disease"/>
          <p:cNvPicPr preferRelativeResize="0"/>
          <p:nvPr/>
        </p:nvPicPr>
        <p:blipFill>
          <a:blip r:embed="rId17">
            <a:alphaModFix/>
          </a:blip>
          <a:stretch>
            <a:fillRect/>
          </a:stretch>
        </p:blipFill>
        <p:spPr>
          <a:xfrm>
            <a:off x="8244725" y="96252"/>
            <a:ext cx="776425" cy="514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311700" y="0"/>
            <a:ext cx="8520600" cy="7074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       WORKFLOW</a:t>
            </a:r>
            <a:endParaRPr/>
          </a:p>
        </p:txBody>
      </p:sp>
      <p:sp>
        <p:nvSpPr>
          <p:cNvPr id="104" name="Google Shape;104;p16"/>
          <p:cNvSpPr/>
          <p:nvPr/>
        </p:nvSpPr>
        <p:spPr>
          <a:xfrm>
            <a:off x="2638912" y="1362450"/>
            <a:ext cx="505500" cy="273900"/>
          </a:xfrm>
          <a:prstGeom prst="rightArrow">
            <a:avLst>
              <a:gd name="adj1" fmla="val 50000"/>
              <a:gd name="adj2"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6"/>
          <p:cNvSpPr/>
          <p:nvPr/>
        </p:nvSpPr>
        <p:spPr>
          <a:xfrm>
            <a:off x="5057113" y="3455160"/>
            <a:ext cx="505500" cy="273900"/>
          </a:xfrm>
          <a:prstGeom prst="leftArrow">
            <a:avLst>
              <a:gd name="adj1" fmla="val 50000"/>
              <a:gd name="adj2"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6" name="Google Shape;106;p16"/>
          <p:cNvPicPr preferRelativeResize="0"/>
          <p:nvPr/>
        </p:nvPicPr>
        <p:blipFill>
          <a:blip r:embed="rId3">
            <a:alphaModFix/>
          </a:blip>
          <a:stretch>
            <a:fillRect/>
          </a:stretch>
        </p:blipFill>
        <p:spPr>
          <a:xfrm>
            <a:off x="617550" y="880074"/>
            <a:ext cx="1749600" cy="970648"/>
          </a:xfrm>
          <a:prstGeom prst="rect">
            <a:avLst/>
          </a:prstGeom>
          <a:noFill/>
          <a:ln w="28575" cap="flat" cmpd="sng">
            <a:solidFill>
              <a:schemeClr val="lt1"/>
            </a:solidFill>
            <a:prstDash val="solid"/>
            <a:round/>
            <a:headEnd type="none" w="sm" len="sm"/>
            <a:tailEnd type="none" w="sm" len="sm"/>
          </a:ln>
        </p:spPr>
      </p:pic>
      <p:sp>
        <p:nvSpPr>
          <p:cNvPr id="107" name="Google Shape;107;p16"/>
          <p:cNvSpPr txBox="1"/>
          <p:nvPr/>
        </p:nvSpPr>
        <p:spPr>
          <a:xfrm>
            <a:off x="617550" y="2023400"/>
            <a:ext cx="17496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Times New Roman"/>
                <a:ea typeface="Times New Roman"/>
                <a:cs typeface="Times New Roman"/>
                <a:sym typeface="Times New Roman"/>
              </a:rPr>
              <a:t>Dataset Collection</a:t>
            </a:r>
            <a:endParaRPr sz="1600">
              <a:latin typeface="Times New Roman"/>
              <a:ea typeface="Times New Roman"/>
              <a:cs typeface="Times New Roman"/>
              <a:sym typeface="Times New Roman"/>
            </a:endParaRPr>
          </a:p>
        </p:txBody>
      </p:sp>
      <p:sp>
        <p:nvSpPr>
          <p:cNvPr id="108" name="Google Shape;108;p16"/>
          <p:cNvSpPr txBox="1"/>
          <p:nvPr/>
        </p:nvSpPr>
        <p:spPr>
          <a:xfrm>
            <a:off x="3093075" y="2023400"/>
            <a:ext cx="2220600" cy="4311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Times New Roman"/>
                <a:ea typeface="Times New Roman"/>
                <a:cs typeface="Times New Roman"/>
                <a:sym typeface="Times New Roman"/>
              </a:rPr>
              <a:t>Dataset Pre-Processing</a:t>
            </a:r>
            <a:endParaRPr sz="1600">
              <a:latin typeface="Times New Roman"/>
              <a:ea typeface="Times New Roman"/>
              <a:cs typeface="Times New Roman"/>
              <a:sym typeface="Times New Roman"/>
            </a:endParaRPr>
          </a:p>
        </p:txBody>
      </p:sp>
      <p:sp>
        <p:nvSpPr>
          <p:cNvPr id="109" name="Google Shape;109;p16"/>
          <p:cNvSpPr txBox="1"/>
          <p:nvPr/>
        </p:nvSpPr>
        <p:spPr>
          <a:xfrm>
            <a:off x="5695788" y="2023400"/>
            <a:ext cx="3000000" cy="4311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Times New Roman"/>
                <a:ea typeface="Times New Roman"/>
                <a:cs typeface="Times New Roman"/>
                <a:sym typeface="Times New Roman"/>
              </a:rPr>
              <a:t>Model Identification and Training</a:t>
            </a:r>
            <a:endParaRPr sz="1600">
              <a:latin typeface="Times New Roman"/>
              <a:ea typeface="Times New Roman"/>
              <a:cs typeface="Times New Roman"/>
              <a:sym typeface="Times New Roman"/>
            </a:endParaRPr>
          </a:p>
        </p:txBody>
      </p:sp>
      <p:sp>
        <p:nvSpPr>
          <p:cNvPr id="110" name="Google Shape;110;p16"/>
          <p:cNvSpPr txBox="1"/>
          <p:nvPr/>
        </p:nvSpPr>
        <p:spPr>
          <a:xfrm>
            <a:off x="6154427" y="4304825"/>
            <a:ext cx="1983600" cy="4311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Times New Roman"/>
                <a:ea typeface="Times New Roman"/>
                <a:cs typeface="Times New Roman"/>
                <a:sym typeface="Times New Roman"/>
              </a:rPr>
              <a:t>Ensemble Techniques</a:t>
            </a:r>
            <a:endParaRPr sz="1600">
              <a:latin typeface="Times New Roman"/>
              <a:ea typeface="Times New Roman"/>
              <a:cs typeface="Times New Roman"/>
              <a:sym typeface="Times New Roman"/>
            </a:endParaRPr>
          </a:p>
        </p:txBody>
      </p:sp>
      <p:sp>
        <p:nvSpPr>
          <p:cNvPr id="111" name="Google Shape;111;p16"/>
          <p:cNvSpPr txBox="1"/>
          <p:nvPr/>
        </p:nvSpPr>
        <p:spPr>
          <a:xfrm>
            <a:off x="3211563" y="4304825"/>
            <a:ext cx="1983600" cy="431100"/>
          </a:xfrm>
          <a:prstGeom prst="rect">
            <a:avLst/>
          </a:prstGeom>
          <a:solidFill>
            <a:schemeClr val="lt1"/>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latin typeface="Times New Roman"/>
                <a:ea typeface="Times New Roman"/>
                <a:cs typeface="Times New Roman"/>
                <a:sym typeface="Times New Roman"/>
              </a:rPr>
              <a:t>Model Construction</a:t>
            </a:r>
            <a:endParaRPr sz="1600">
              <a:latin typeface="Times New Roman"/>
              <a:ea typeface="Times New Roman"/>
              <a:cs typeface="Times New Roman"/>
              <a:sym typeface="Times New Roman"/>
            </a:endParaRPr>
          </a:p>
        </p:txBody>
      </p:sp>
      <p:pic>
        <p:nvPicPr>
          <p:cNvPr id="112" name="Google Shape;112;p16" descr="Data Filter Icons - Download Free Vector Icons | Noun Project"/>
          <p:cNvPicPr preferRelativeResize="0"/>
          <p:nvPr/>
        </p:nvPicPr>
        <p:blipFill>
          <a:blip r:embed="rId4">
            <a:alphaModFix/>
          </a:blip>
          <a:stretch>
            <a:fillRect/>
          </a:stretch>
        </p:blipFill>
        <p:spPr>
          <a:xfrm>
            <a:off x="3594450" y="930801"/>
            <a:ext cx="1252546" cy="1137200"/>
          </a:xfrm>
          <a:prstGeom prst="rect">
            <a:avLst/>
          </a:prstGeom>
          <a:noFill/>
          <a:ln>
            <a:noFill/>
          </a:ln>
        </p:spPr>
      </p:pic>
      <p:sp>
        <p:nvSpPr>
          <p:cNvPr id="113" name="Google Shape;113;p16"/>
          <p:cNvSpPr/>
          <p:nvPr/>
        </p:nvSpPr>
        <p:spPr>
          <a:xfrm>
            <a:off x="5128000" y="1362450"/>
            <a:ext cx="505500" cy="273900"/>
          </a:xfrm>
          <a:prstGeom prst="rightArrow">
            <a:avLst>
              <a:gd name="adj1" fmla="val 50000"/>
              <a:gd name="adj2"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4" name="Google Shape;114;p16" descr="White Magnifying Glass Icon Png - Identification Icon | Transparent PNG  Download #2051805 - Vippng"/>
          <p:cNvPicPr preferRelativeResize="0"/>
          <p:nvPr/>
        </p:nvPicPr>
        <p:blipFill rotWithShape="1">
          <a:blip r:embed="rId5">
            <a:alphaModFix/>
          </a:blip>
          <a:srcRect b="12778"/>
          <a:stretch/>
        </p:blipFill>
        <p:spPr>
          <a:xfrm>
            <a:off x="6451100" y="734288"/>
            <a:ext cx="1390229" cy="1262200"/>
          </a:xfrm>
          <a:prstGeom prst="rect">
            <a:avLst/>
          </a:prstGeom>
          <a:noFill/>
          <a:ln>
            <a:noFill/>
          </a:ln>
        </p:spPr>
      </p:pic>
      <p:sp>
        <p:nvSpPr>
          <p:cNvPr id="115" name="Google Shape;115;p16"/>
          <p:cNvSpPr/>
          <p:nvPr/>
        </p:nvSpPr>
        <p:spPr>
          <a:xfrm>
            <a:off x="2638888" y="3432975"/>
            <a:ext cx="505500" cy="273900"/>
          </a:xfrm>
          <a:prstGeom prst="leftArrow">
            <a:avLst>
              <a:gd name="adj1" fmla="val 50000"/>
              <a:gd name="adj2"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7017675" y="2613575"/>
            <a:ext cx="257100" cy="431100"/>
          </a:xfrm>
          <a:prstGeom prst="downArrow">
            <a:avLst>
              <a:gd name="adj1" fmla="val 50000"/>
              <a:gd name="adj2" fmla="val 49624"/>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 name="Google Shape;117;p16" descr="Custom code implementation icon ⬇ Vector Image by © indomercy2012 | Vector  Stock 135515004"/>
          <p:cNvPicPr preferRelativeResize="0"/>
          <p:nvPr/>
        </p:nvPicPr>
        <p:blipFill rotWithShape="1">
          <a:blip r:embed="rId6">
            <a:alphaModFix/>
          </a:blip>
          <a:srcRect l="9524" t="7707" r="8007" b="14283"/>
          <a:stretch/>
        </p:blipFill>
        <p:spPr>
          <a:xfrm>
            <a:off x="3577100" y="3044663"/>
            <a:ext cx="1252550" cy="1260163"/>
          </a:xfrm>
          <a:prstGeom prst="rect">
            <a:avLst/>
          </a:prstGeom>
          <a:noFill/>
          <a:ln>
            <a:noFill/>
          </a:ln>
        </p:spPr>
      </p:pic>
      <p:pic>
        <p:nvPicPr>
          <p:cNvPr id="118" name="Google Shape;118;p16" descr="Workflow Icon – Free Download, PNG and Vector"/>
          <p:cNvPicPr preferRelativeResize="0"/>
          <p:nvPr/>
        </p:nvPicPr>
        <p:blipFill rotWithShape="1">
          <a:blip r:embed="rId7">
            <a:alphaModFix/>
          </a:blip>
          <a:srcRect l="10669" t="13668" r="14136" b="21673"/>
          <a:stretch/>
        </p:blipFill>
        <p:spPr>
          <a:xfrm>
            <a:off x="3231100" y="31875"/>
            <a:ext cx="695025" cy="643661"/>
          </a:xfrm>
          <a:prstGeom prst="rect">
            <a:avLst/>
          </a:prstGeom>
          <a:noFill/>
          <a:ln>
            <a:noFill/>
          </a:ln>
        </p:spPr>
      </p:pic>
      <p:pic>
        <p:nvPicPr>
          <p:cNvPr id="119" name="Google Shape;119;p16" descr="Ai data prediction icon black sign with Royalty Free Vector"/>
          <p:cNvPicPr preferRelativeResize="0"/>
          <p:nvPr/>
        </p:nvPicPr>
        <p:blipFill rotWithShape="1">
          <a:blip r:embed="rId8">
            <a:alphaModFix/>
          </a:blip>
          <a:srcRect l="12903" r="11459" b="25367"/>
          <a:stretch/>
        </p:blipFill>
        <p:spPr>
          <a:xfrm>
            <a:off x="617550" y="2879387"/>
            <a:ext cx="1434150" cy="1425425"/>
          </a:xfrm>
          <a:prstGeom prst="rect">
            <a:avLst/>
          </a:prstGeom>
          <a:noFill/>
          <a:ln>
            <a:noFill/>
          </a:ln>
        </p:spPr>
      </p:pic>
      <p:sp>
        <p:nvSpPr>
          <p:cNvPr id="120" name="Google Shape;120;p16"/>
          <p:cNvSpPr txBox="1"/>
          <p:nvPr/>
        </p:nvSpPr>
        <p:spPr>
          <a:xfrm>
            <a:off x="459825" y="4304825"/>
            <a:ext cx="17496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latin typeface="Times New Roman"/>
                <a:ea typeface="Times New Roman"/>
                <a:cs typeface="Times New Roman"/>
                <a:sym typeface="Times New Roman"/>
              </a:rPr>
              <a:t>Prediction</a:t>
            </a:r>
            <a:endParaRPr sz="1600">
              <a:latin typeface="Times New Roman"/>
              <a:ea typeface="Times New Roman"/>
              <a:cs typeface="Times New Roman"/>
              <a:sym typeface="Times New Roman"/>
            </a:endParaRPr>
          </a:p>
        </p:txBody>
      </p:sp>
      <p:sp>
        <p:nvSpPr>
          <p:cNvPr id="121" name="Google Shape;121;p16"/>
          <p:cNvSpPr txBox="1"/>
          <p:nvPr/>
        </p:nvSpPr>
        <p:spPr>
          <a:xfrm>
            <a:off x="3144400" y="46853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122" name="Google Shape;12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pic>
        <p:nvPicPr>
          <p:cNvPr id="123" name="Google Shape;123;p16" descr="Free Vector | Doctor with stethoscope listening to huge heart beat ischemic  heart disease"/>
          <p:cNvPicPr preferRelativeResize="0"/>
          <p:nvPr/>
        </p:nvPicPr>
        <p:blipFill>
          <a:blip r:embed="rId9">
            <a:alphaModFix/>
          </a:blip>
          <a:stretch>
            <a:fillRect/>
          </a:stretch>
        </p:blipFill>
        <p:spPr>
          <a:xfrm>
            <a:off x="8244725" y="96252"/>
            <a:ext cx="776425" cy="514900"/>
          </a:xfrm>
          <a:prstGeom prst="rect">
            <a:avLst/>
          </a:prstGeom>
          <a:noFill/>
          <a:ln>
            <a:noFill/>
          </a:ln>
        </p:spPr>
      </p:pic>
      <p:pic>
        <p:nvPicPr>
          <p:cNvPr id="124" name="Google Shape;124;p16" descr="Ensemble methods: bagging, boosting and stacking | by Joseph Rocca |  Towards Data Science"/>
          <p:cNvPicPr preferRelativeResize="0"/>
          <p:nvPr/>
        </p:nvPicPr>
        <p:blipFill rotWithShape="1">
          <a:blip r:embed="rId10">
            <a:alphaModFix/>
          </a:blip>
          <a:srcRect l="5600" r="6060" b="27262"/>
          <a:stretch/>
        </p:blipFill>
        <p:spPr>
          <a:xfrm>
            <a:off x="5772750" y="3155988"/>
            <a:ext cx="2846083" cy="10375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52"/>
          <p:cNvSpPr txBox="1">
            <a:spLocks noGrp="1"/>
          </p:cNvSpPr>
          <p:nvPr>
            <p:ph type="body" idx="1"/>
          </p:nvPr>
        </p:nvSpPr>
        <p:spPr>
          <a:xfrm>
            <a:off x="311700" y="141200"/>
            <a:ext cx="8520600" cy="4724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[13]</a:t>
            </a:r>
            <a:r>
              <a:rPr lang="en" sz="1400">
                <a:solidFill>
                  <a:srgbClr val="000000"/>
                </a:solidFill>
                <a:highlight>
                  <a:srgbClr val="FFFFFF"/>
                </a:highlight>
                <a:latin typeface="Times New Roman"/>
                <a:ea typeface="Times New Roman"/>
                <a:cs typeface="Times New Roman"/>
                <a:sym typeface="Times New Roman"/>
              </a:rPr>
              <a:t>Burak Himmetoglu</a:t>
            </a:r>
            <a:r>
              <a:rPr lang="en" sz="1400" b="1">
                <a:solidFill>
                  <a:srgbClr val="000000"/>
                </a:solidFill>
                <a:highlight>
                  <a:srgbClr val="FFFFFF"/>
                </a:highlight>
                <a:latin typeface="Times New Roman"/>
                <a:ea typeface="Times New Roman"/>
                <a:cs typeface="Times New Roman"/>
                <a:sym typeface="Times New Roman"/>
              </a:rPr>
              <a:t>,”</a:t>
            </a:r>
            <a:r>
              <a:rPr lang="en" sz="1400" b="1" u="sng">
                <a:solidFill>
                  <a:srgbClr val="000000"/>
                </a:solidFill>
                <a:highlight>
                  <a:srgbClr val="FFFFFF"/>
                </a:highlight>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Stacking model for improved predictions</a:t>
            </a:r>
            <a:r>
              <a:rPr lang="en" sz="1400" b="1">
                <a:solidFill>
                  <a:srgbClr val="000000"/>
                </a:solidFill>
                <a:highlight>
                  <a:srgbClr val="FFFFFF"/>
                </a:highlight>
                <a:latin typeface="Times New Roman"/>
                <a:ea typeface="Times New Roman"/>
                <a:cs typeface="Times New Roman"/>
                <a:sym typeface="Times New Roman"/>
              </a:rPr>
              <a:t>“,</a:t>
            </a:r>
            <a:r>
              <a:rPr lang="en" sz="1400" i="1">
                <a:solidFill>
                  <a:srgbClr val="000000"/>
                </a:solidFill>
                <a:highlight>
                  <a:srgbClr val="FFFFFF"/>
                </a:highlight>
                <a:latin typeface="Times New Roman"/>
                <a:ea typeface="Times New Roman"/>
                <a:cs typeface="Times New Roman"/>
                <a:sym typeface="Times New Roman"/>
              </a:rPr>
              <a:t>UC Santa Barbara</a:t>
            </a:r>
            <a:r>
              <a:rPr lang="en" sz="1400">
                <a:solidFill>
                  <a:srgbClr val="000000"/>
                </a:solidFill>
                <a:highlight>
                  <a:srgbClr val="FFFFFF"/>
                </a:highlight>
                <a:latin typeface="Times New Roman"/>
                <a:ea typeface="Times New Roman"/>
                <a:cs typeface="Times New Roman"/>
                <a:sym typeface="Times New Roman"/>
              </a:rPr>
              <a:t>, Feb 2017.</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2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[14]</a:t>
            </a:r>
            <a:r>
              <a:rPr lang="en" sz="1400">
                <a:solidFill>
                  <a:srgbClr val="000000"/>
                </a:solidFill>
                <a:highlight>
                  <a:srgbClr val="FFFFFF"/>
                </a:highlight>
                <a:latin typeface="Times New Roman"/>
                <a:ea typeface="Times New Roman"/>
                <a:cs typeface="Times New Roman"/>
                <a:sym typeface="Times New Roman"/>
              </a:rPr>
              <a:t>Deepika singh,”</a:t>
            </a:r>
            <a:r>
              <a:rPr lang="en" sz="1400" b="1" u="sng">
                <a:solidFill>
                  <a:srgbClr val="000000"/>
                </a:solidFill>
                <a:highlight>
                  <a:srgbClr val="FFFFFF"/>
                </a:highlight>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Finding Relationships in data with python</a:t>
            </a:r>
            <a:r>
              <a:rPr lang="en" sz="1400">
                <a:solidFill>
                  <a:srgbClr val="000000"/>
                </a:solidFill>
                <a:highlight>
                  <a:srgbClr val="FFFFFF"/>
                </a:highlight>
                <a:latin typeface="Times New Roman"/>
                <a:ea typeface="Times New Roman"/>
                <a:cs typeface="Times New Roman"/>
                <a:sym typeface="Times New Roman"/>
              </a:rPr>
              <a:t>“,</a:t>
            </a:r>
            <a:r>
              <a:rPr lang="en" sz="1400" i="1">
                <a:solidFill>
                  <a:srgbClr val="000000"/>
                </a:solidFill>
                <a:highlight>
                  <a:srgbClr val="FFFFFF"/>
                </a:highlight>
                <a:latin typeface="Times New Roman"/>
                <a:ea typeface="Times New Roman"/>
                <a:cs typeface="Times New Roman"/>
                <a:sym typeface="Times New Roman"/>
              </a:rPr>
              <a:t>Decision science analytics</a:t>
            </a:r>
            <a:r>
              <a:rPr lang="en" sz="1400">
                <a:solidFill>
                  <a:srgbClr val="000000"/>
                </a:solidFill>
                <a:highlight>
                  <a:srgbClr val="FFFFFF"/>
                </a:highlight>
                <a:latin typeface="Times New Roman"/>
                <a:ea typeface="Times New Roman"/>
                <a:cs typeface="Times New Roman"/>
                <a:sym typeface="Times New Roman"/>
              </a:rPr>
              <a:t>, Nov 12, 2019.</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12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[15]</a:t>
            </a:r>
            <a:r>
              <a:rPr lang="en" sz="1400">
                <a:solidFill>
                  <a:srgbClr val="000000"/>
                </a:solidFill>
                <a:highlight>
                  <a:srgbClr val="FFFFFF"/>
                </a:highlight>
                <a:latin typeface="Times New Roman"/>
                <a:ea typeface="Times New Roman"/>
                <a:cs typeface="Times New Roman"/>
                <a:sym typeface="Times New Roman"/>
              </a:rPr>
              <a:t>Krisni,”</a:t>
            </a:r>
            <a:r>
              <a:rPr lang="en" sz="1400" b="1" u="sng">
                <a:solidFill>
                  <a:srgbClr val="000000"/>
                </a:solidFill>
                <a:highlight>
                  <a:srgbClr val="FFFFFF"/>
                </a:highlight>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K-Fold Cross Validation</a:t>
            </a:r>
            <a:r>
              <a:rPr lang="en" sz="1400">
                <a:solidFill>
                  <a:srgbClr val="000000"/>
                </a:solidFill>
                <a:highlight>
                  <a:srgbClr val="FFFFFF"/>
                </a:highlight>
                <a:latin typeface="Times New Roman"/>
                <a:ea typeface="Times New Roman"/>
                <a:cs typeface="Times New Roman"/>
                <a:sym typeface="Times New Roman"/>
              </a:rPr>
              <a:t>”,Dec16, 2018.</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50000"/>
              </a:lnSpc>
              <a:spcBef>
                <a:spcPts val="1200"/>
              </a:spcBef>
              <a:spcAft>
                <a:spcPts val="0"/>
              </a:spcAft>
              <a:buNone/>
            </a:pPr>
            <a:r>
              <a:rPr lang="en" sz="1400" b="1">
                <a:solidFill>
                  <a:srgbClr val="000000"/>
                </a:solidFill>
                <a:latin typeface="Times New Roman"/>
                <a:ea typeface="Times New Roman"/>
                <a:cs typeface="Times New Roman"/>
                <a:sym typeface="Times New Roman"/>
              </a:rPr>
              <a:t>[16] </a:t>
            </a:r>
            <a:r>
              <a:rPr lang="en" sz="1400">
                <a:solidFill>
                  <a:srgbClr val="000000"/>
                </a:solidFill>
                <a:latin typeface="Times New Roman"/>
                <a:ea typeface="Times New Roman"/>
                <a:cs typeface="Times New Roman"/>
                <a:sym typeface="Times New Roman"/>
              </a:rPr>
              <a:t>Juhi Ramzai</a:t>
            </a:r>
            <a:r>
              <a:rPr lang="en" sz="1400" u="sng">
                <a:solidFill>
                  <a:srgbClr val="000000"/>
                </a:solid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a:t>
            </a:r>
            <a:r>
              <a:rPr lang="en" sz="1400" b="1" u="sng">
                <a:solidFill>
                  <a:srgbClr val="000000"/>
                </a:solid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 Clearly Explained: 4 types of Machine learning algorithms</a:t>
            </a:r>
            <a:r>
              <a:rPr lang="en" sz="1400">
                <a:solidFill>
                  <a:srgbClr val="000000"/>
                </a:solidFill>
                <a:latin typeface="Times New Roman"/>
                <a:ea typeface="Times New Roman"/>
                <a:cs typeface="Times New Roman"/>
                <a:sym typeface="Times New Roman"/>
              </a:rPr>
              <a:t> </a:t>
            </a:r>
            <a:r>
              <a:rPr lang="en" sz="1400" b="1">
                <a:solidFill>
                  <a:srgbClr val="000000"/>
                </a:solidFill>
                <a:latin typeface="Times New Roman"/>
                <a:ea typeface="Times New Roman"/>
                <a:cs typeface="Times New Roman"/>
                <a:sym typeface="Times New Roman"/>
              </a:rPr>
              <a:t>”, </a:t>
            </a:r>
            <a:r>
              <a:rPr lang="en" sz="1400">
                <a:solidFill>
                  <a:srgbClr val="000000"/>
                </a:solidFill>
                <a:latin typeface="Times New Roman"/>
                <a:ea typeface="Times New Roman"/>
                <a:cs typeface="Times New Roman"/>
                <a:sym typeface="Times New Roman"/>
              </a:rPr>
              <a:t>May 2020.</a:t>
            </a:r>
            <a:endParaRPr sz="1400">
              <a:solidFill>
                <a:srgbClr val="000000"/>
              </a:solidFill>
              <a:latin typeface="Times New Roman"/>
              <a:ea typeface="Times New Roman"/>
              <a:cs typeface="Times New Roman"/>
              <a:sym typeface="Times New Roman"/>
            </a:endParaRPr>
          </a:p>
          <a:p>
            <a:pPr marL="0" marR="952500" lvl="0" indent="0" algn="l" rtl="0">
              <a:lnSpc>
                <a:spcPct val="150000"/>
              </a:lnSpc>
              <a:spcBef>
                <a:spcPts val="0"/>
              </a:spcBef>
              <a:spcAft>
                <a:spcPts val="0"/>
              </a:spcAft>
              <a:buNone/>
            </a:pPr>
            <a:r>
              <a:rPr lang="en" sz="1400" b="1">
                <a:solidFill>
                  <a:srgbClr val="000000"/>
                </a:solidFill>
                <a:latin typeface="Times New Roman"/>
                <a:ea typeface="Times New Roman"/>
                <a:cs typeface="Times New Roman"/>
                <a:sym typeface="Times New Roman"/>
              </a:rPr>
              <a:t>[17] </a:t>
            </a:r>
            <a:r>
              <a:rPr lang="en" sz="1400">
                <a:solidFill>
                  <a:srgbClr val="000000"/>
                </a:solidFill>
                <a:latin typeface="Times New Roman"/>
                <a:ea typeface="Times New Roman"/>
                <a:cs typeface="Times New Roman"/>
                <a:sym typeface="Times New Roman"/>
              </a:rPr>
              <a:t>D Shah, </a:t>
            </a:r>
            <a:r>
              <a:rPr lang="en" sz="1400">
                <a:solidFill>
                  <a:srgbClr val="000000"/>
                </a:solidFill>
                <a:uFill>
                  <a:noFill/>
                </a:uFill>
                <a:latin typeface="Times New Roman"/>
                <a:ea typeface="Times New Roman"/>
                <a:cs typeface="Times New Roman"/>
                <a:sym typeface="Times New Roman"/>
                <a:hlinkClick r:id="rId7">
                  <a:extLst>
                    <a:ext uri="{A12FA001-AC4F-418D-AE19-62706E023703}">
                      <ahyp:hlinkClr xmlns:ahyp="http://schemas.microsoft.com/office/drawing/2018/hyperlinkcolor" val="tx"/>
                    </a:ext>
                  </a:extLst>
                </a:hlinkClick>
              </a:rPr>
              <a:t>S Patel</a:t>
            </a:r>
            <a:r>
              <a:rPr lang="en" sz="1400">
                <a:solidFill>
                  <a:srgbClr val="000000"/>
                </a:solidFill>
                <a:latin typeface="Times New Roman"/>
                <a:ea typeface="Times New Roman"/>
                <a:cs typeface="Times New Roman"/>
                <a:sym typeface="Times New Roman"/>
              </a:rPr>
              <a:t>, </a:t>
            </a:r>
            <a:r>
              <a:rPr lang="en" sz="1400">
                <a:solidFill>
                  <a:srgbClr val="000000"/>
                </a:solidFill>
                <a:uFill>
                  <a:noFill/>
                </a:uFill>
                <a:latin typeface="Times New Roman"/>
                <a:ea typeface="Times New Roman"/>
                <a:cs typeface="Times New Roman"/>
                <a:sym typeface="Times New Roman"/>
                <a:hlinkClick r:id="rId8">
                  <a:extLst>
                    <a:ext uri="{A12FA001-AC4F-418D-AE19-62706E023703}">
                      <ahyp:hlinkClr xmlns:ahyp="http://schemas.microsoft.com/office/drawing/2018/hyperlinkcolor" val="tx"/>
                    </a:ext>
                  </a:extLst>
                </a:hlinkClick>
              </a:rPr>
              <a:t>SK Bharti</a:t>
            </a:r>
            <a:r>
              <a:rPr lang="en" sz="1400">
                <a:solidFill>
                  <a:srgbClr val="000000"/>
                </a:solidFill>
                <a:latin typeface="Times New Roman"/>
                <a:ea typeface="Times New Roman"/>
                <a:cs typeface="Times New Roman"/>
                <a:sym typeface="Times New Roman"/>
              </a:rPr>
              <a:t>, </a:t>
            </a:r>
            <a:r>
              <a:rPr lang="en" sz="1400" b="1">
                <a:solidFill>
                  <a:srgbClr val="000000"/>
                </a:solidFill>
                <a:latin typeface="Times New Roman"/>
                <a:ea typeface="Times New Roman"/>
                <a:cs typeface="Times New Roman"/>
                <a:sym typeface="Times New Roman"/>
              </a:rPr>
              <a:t>“</a:t>
            </a:r>
            <a:r>
              <a:rPr lang="en" sz="1400" b="1" u="sng">
                <a:solidFill>
                  <a:srgbClr val="000000"/>
                </a:solidFill>
                <a:latin typeface="Times New Roman"/>
                <a:ea typeface="Times New Roman"/>
                <a:cs typeface="Times New Roman"/>
                <a:sym typeface="Times New Roman"/>
                <a:hlinkClick r:id="rId9">
                  <a:extLst>
                    <a:ext uri="{A12FA001-AC4F-418D-AE19-62706E023703}">
                      <ahyp:hlinkClr xmlns:ahyp="http://schemas.microsoft.com/office/drawing/2018/hyperlinkcolor" val="tx"/>
                    </a:ext>
                  </a:extLst>
                </a:hlinkClick>
              </a:rPr>
              <a:t>Heart disease prediction using  machine learning techniques</a:t>
            </a:r>
            <a:r>
              <a:rPr lang="en" sz="1400" b="1">
                <a:solidFill>
                  <a:srgbClr val="000000"/>
                </a:solidFill>
                <a:latin typeface="Times New Roman"/>
                <a:ea typeface="Times New Roman"/>
                <a:cs typeface="Times New Roman"/>
                <a:sym typeface="Times New Roman"/>
              </a:rPr>
              <a:t>”,</a:t>
            </a:r>
            <a:r>
              <a:rPr lang="en" sz="1400" b="1">
                <a:solidFill>
                  <a:srgbClr val="000000"/>
                </a:solidFill>
                <a:uFill>
                  <a:noFill/>
                </a:uFill>
                <a:latin typeface="Times New Roman"/>
                <a:ea typeface="Times New Roman"/>
                <a:cs typeface="Times New Roman"/>
                <a:sym typeface="Times New Roman"/>
                <a:hlinkClick r:id="rId10">
                  <a:extLst>
                    <a:ext uri="{A12FA001-AC4F-418D-AE19-62706E023703}">
                      <ahyp:hlinkClr xmlns:ahyp="http://schemas.microsoft.com/office/drawing/2018/hyperlinkcolor" val="tx"/>
                    </a:ext>
                  </a:extLst>
                </a:hlinkClick>
              </a:rPr>
              <a:t> </a:t>
            </a:r>
            <a:r>
              <a:rPr lang="en" sz="1400" i="1">
                <a:solidFill>
                  <a:srgbClr val="000000"/>
                </a:solidFill>
                <a:uFill>
                  <a:noFill/>
                </a:uFill>
                <a:latin typeface="Times New Roman"/>
                <a:ea typeface="Times New Roman"/>
                <a:cs typeface="Times New Roman"/>
                <a:sym typeface="Times New Roman"/>
                <a:hlinkClick r:id="rId10">
                  <a:extLst>
                    <a:ext uri="{A12FA001-AC4F-418D-AE19-62706E023703}">
                      <ahyp:hlinkClr xmlns:ahyp="http://schemas.microsoft.com/office/drawing/2018/hyperlinkcolor" val="tx"/>
                    </a:ext>
                  </a:extLst>
                </a:hlinkClick>
              </a:rPr>
              <a:t>SN Computer Science</a:t>
            </a:r>
            <a:r>
              <a:rPr lang="en" sz="1400">
                <a:solidFill>
                  <a:srgbClr val="000000"/>
                </a:solidFill>
                <a:latin typeface="Times New Roman"/>
                <a:ea typeface="Times New Roman"/>
                <a:cs typeface="Times New Roman"/>
                <a:sym typeface="Times New Roman"/>
              </a:rPr>
              <a:t> volume: 01, Article number: 345 ,October</a:t>
            </a:r>
            <a:r>
              <a:rPr lang="en" sz="1400" i="1">
                <a:solidFill>
                  <a:srgbClr val="000000"/>
                </a:solidFill>
                <a:latin typeface="Times New Roman"/>
                <a:ea typeface="Times New Roman"/>
                <a:cs typeface="Times New Roman"/>
                <a:sym typeface="Times New Roman"/>
              </a:rPr>
              <a:t> .</a:t>
            </a:r>
            <a:r>
              <a:rPr lang="en" sz="1400">
                <a:solidFill>
                  <a:srgbClr val="000000"/>
                </a:solidFill>
                <a:latin typeface="Times New Roman"/>
                <a:ea typeface="Times New Roman"/>
                <a:cs typeface="Times New Roman"/>
                <a:sym typeface="Times New Roman"/>
              </a:rPr>
              <a:t>2020.</a:t>
            </a:r>
            <a:endParaRPr sz="1400">
              <a:solidFill>
                <a:srgbClr val="000000"/>
              </a:solidFill>
              <a:latin typeface="Times New Roman"/>
              <a:ea typeface="Times New Roman"/>
              <a:cs typeface="Times New Roman"/>
              <a:sym typeface="Times New Roman"/>
            </a:endParaRPr>
          </a:p>
          <a:p>
            <a:pPr marL="0" marR="952500" lvl="0" indent="0" algn="l" rtl="0">
              <a:lnSpc>
                <a:spcPct val="150000"/>
              </a:lnSpc>
              <a:spcBef>
                <a:spcPts val="0"/>
              </a:spcBef>
              <a:spcAft>
                <a:spcPts val="0"/>
              </a:spcAft>
              <a:buNone/>
            </a:pPr>
            <a:r>
              <a:rPr lang="en" sz="1400" b="1">
                <a:solidFill>
                  <a:srgbClr val="000000"/>
                </a:solidFill>
                <a:latin typeface="Times New Roman"/>
                <a:ea typeface="Times New Roman"/>
                <a:cs typeface="Times New Roman"/>
                <a:sym typeface="Times New Roman"/>
              </a:rPr>
              <a:t>[18] </a:t>
            </a:r>
            <a:r>
              <a:rPr lang="en" sz="1400">
                <a:solidFill>
                  <a:srgbClr val="000000"/>
                </a:solidFill>
                <a:latin typeface="Times New Roman"/>
                <a:ea typeface="Times New Roman"/>
                <a:cs typeface="Times New Roman"/>
                <a:sym typeface="Times New Roman"/>
              </a:rPr>
              <a:t>Zaibunnisa L. H. Malik, Momin Fatema, Nikam Pooja, Gawandar Ankita,</a:t>
            </a:r>
            <a:r>
              <a:rPr lang="en" sz="1400" b="1">
                <a:solidFill>
                  <a:srgbClr val="000000"/>
                </a:solidFill>
                <a:latin typeface="Times New Roman"/>
                <a:ea typeface="Times New Roman"/>
                <a:cs typeface="Times New Roman"/>
                <a:sym typeface="Times New Roman"/>
              </a:rPr>
              <a:t> “</a:t>
            </a:r>
            <a:r>
              <a:rPr lang="en" sz="1400" b="1" u="sng">
                <a:solidFill>
                  <a:srgbClr val="000000"/>
                </a:solidFill>
                <a:latin typeface="Times New Roman"/>
                <a:ea typeface="Times New Roman"/>
                <a:cs typeface="Times New Roman"/>
                <a:sym typeface="Times New Roman"/>
                <a:hlinkClick r:id="rId11">
                  <a:extLst>
                    <a:ext uri="{A12FA001-AC4F-418D-AE19-62706E023703}">
                      <ahyp:hlinkClr xmlns:ahyp="http://schemas.microsoft.com/office/drawing/2018/hyperlinkcolor" val="tx"/>
                    </a:ext>
                  </a:extLst>
                </a:hlinkClick>
              </a:rPr>
              <a:t>Heart Disease Prediction using Artificial Intelligence</a:t>
            </a:r>
            <a:r>
              <a:rPr lang="en" sz="1400" b="1">
                <a:solidFill>
                  <a:srgbClr val="000000"/>
                </a:solidFill>
                <a:latin typeface="Times New Roman"/>
                <a:ea typeface="Times New Roman"/>
                <a:cs typeface="Times New Roman"/>
                <a:sym typeface="Times New Roman"/>
              </a:rPr>
              <a:t>”, </a:t>
            </a:r>
            <a:r>
              <a:rPr lang="en" sz="1400" i="1">
                <a:solidFill>
                  <a:srgbClr val="000000"/>
                </a:solidFill>
                <a:latin typeface="Times New Roman"/>
                <a:ea typeface="Times New Roman"/>
                <a:cs typeface="Times New Roman"/>
                <a:sym typeface="Times New Roman"/>
              </a:rPr>
              <a:t>IJERT</a:t>
            </a:r>
            <a:r>
              <a:rPr lang="en" sz="1400" i="1">
                <a:solidFill>
                  <a:srgbClr val="000000"/>
                </a:solidFill>
                <a:uFill>
                  <a:noFill/>
                </a:uFill>
                <a:latin typeface="Times New Roman"/>
                <a:ea typeface="Times New Roman"/>
                <a:cs typeface="Times New Roman"/>
                <a:sym typeface="Times New Roman"/>
                <a:hlinkClick r:id="rId12">
                  <a:extLst>
                    <a:ext uri="{A12FA001-AC4F-418D-AE19-62706E023703}">
                      <ahyp:hlinkClr xmlns:ahyp="http://schemas.microsoft.com/office/drawing/2018/hyperlinkcolor" val="tx"/>
                    </a:ext>
                  </a:extLst>
                </a:hlinkClick>
              </a:rPr>
              <a:t> </a:t>
            </a:r>
            <a:r>
              <a:rPr lang="en" sz="1400">
                <a:solidFill>
                  <a:srgbClr val="000000"/>
                </a:solidFill>
                <a:uFill>
                  <a:noFill/>
                </a:uFill>
                <a:latin typeface="Times New Roman"/>
                <a:ea typeface="Times New Roman"/>
                <a:cs typeface="Times New Roman"/>
                <a:sym typeface="Times New Roman"/>
                <a:hlinkClick r:id="rId12">
                  <a:extLst>
                    <a:ext uri="{A12FA001-AC4F-418D-AE19-62706E023703}">
                      <ahyp:hlinkClr xmlns:ahyp="http://schemas.microsoft.com/office/drawing/2018/hyperlinkcolor" val="tx"/>
                    </a:ext>
                  </a:extLst>
                </a:hlinkClick>
              </a:rPr>
              <a:t>Volume: 09, Issue: 04</a:t>
            </a:r>
            <a:r>
              <a:rPr lang="en" sz="1400">
                <a:solidFill>
                  <a:srgbClr val="000000"/>
                </a:solidFill>
                <a:latin typeface="Times New Roman"/>
                <a:ea typeface="Times New Roman"/>
                <a:cs typeface="Times New Roman"/>
                <a:sym typeface="Times New Roman"/>
              </a:rPr>
              <a:t>, May.2021.</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400">
              <a:solidFill>
                <a:schemeClr val="hlink"/>
              </a:solidFill>
              <a:highlight>
                <a:srgbClr val="FFFFFF"/>
              </a:highlight>
              <a:latin typeface="Times New Roman"/>
              <a:ea typeface="Times New Roman"/>
              <a:cs typeface="Times New Roman"/>
              <a:sym typeface="Times New Roman"/>
            </a:endParaRPr>
          </a:p>
          <a:p>
            <a:pPr marL="0" lvl="0" indent="0" algn="r" rtl="0">
              <a:lnSpc>
                <a:spcPct val="100000"/>
              </a:lnSpc>
              <a:spcBef>
                <a:spcPts val="1200"/>
              </a:spcBef>
              <a:spcAft>
                <a:spcPts val="0"/>
              </a:spcAft>
              <a:buNone/>
            </a:pPr>
            <a:r>
              <a:rPr lang="en" sz="1400">
                <a:solidFill>
                  <a:srgbClr val="000000"/>
                </a:solidFill>
                <a:highlight>
                  <a:srgbClr val="FFFFFF"/>
                </a:highlight>
                <a:uFill>
                  <a:noFill/>
                </a:uFill>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 </a:t>
            </a:r>
            <a:r>
              <a:rPr lang="en" sz="1400" b="1">
                <a:solidFill>
                  <a:schemeClr val="accent5"/>
                </a:solidFill>
                <a:highlight>
                  <a:srgbClr val="FFFFFF"/>
                </a:highlight>
                <a:uFill>
                  <a:noFill/>
                </a:uFill>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Dataset link:</a:t>
            </a:r>
            <a:endParaRPr sz="1400" b="1">
              <a:solidFill>
                <a:schemeClr val="accent5"/>
              </a:solidFill>
              <a:highlight>
                <a:srgbClr val="FFFFFF"/>
              </a:highlight>
              <a:latin typeface="Times New Roman"/>
              <a:ea typeface="Times New Roman"/>
              <a:cs typeface="Times New Roman"/>
              <a:sym typeface="Times New Roman"/>
            </a:endParaRPr>
          </a:p>
          <a:p>
            <a:pPr marL="0" lvl="0" indent="0" algn="r" rtl="0">
              <a:lnSpc>
                <a:spcPct val="100000"/>
              </a:lnSpc>
              <a:spcBef>
                <a:spcPts val="1200"/>
              </a:spcBef>
              <a:spcAft>
                <a:spcPts val="0"/>
              </a:spcAft>
              <a:buNone/>
            </a:pPr>
            <a:r>
              <a:rPr lang="en" sz="1400" b="1">
                <a:solidFill>
                  <a:srgbClr val="000000"/>
                </a:solidFill>
                <a:highlight>
                  <a:srgbClr val="FFFFFF"/>
                </a:highlight>
                <a:uFill>
                  <a:noFill/>
                </a:uFill>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[1] </a:t>
            </a:r>
            <a:r>
              <a:rPr lang="en" sz="1400">
                <a:solidFill>
                  <a:srgbClr val="000000"/>
                </a:solidFill>
                <a:highlight>
                  <a:srgbClr val="FFFFFF"/>
                </a:highlight>
                <a:uFill>
                  <a:noFill/>
                </a:uFill>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Ronit </a:t>
            </a:r>
            <a:r>
              <a:rPr lang="en" sz="1400" b="1">
                <a:solidFill>
                  <a:srgbClr val="000000"/>
                </a:solidFill>
                <a:highlight>
                  <a:srgbClr val="FFFFFF"/>
                </a:highlight>
                <a:uFill>
                  <a:noFill/>
                </a:uFill>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a:t>
            </a:r>
            <a:r>
              <a:rPr lang="en" sz="1400" b="1" u="sng">
                <a:solidFill>
                  <a:srgbClr val="000000"/>
                </a:solidFill>
                <a:highlight>
                  <a:srgbClr val="FFFFFF"/>
                </a:highlight>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HEART DISEASES UCI</a:t>
            </a:r>
            <a:r>
              <a:rPr lang="en" sz="1400" b="1">
                <a:solidFill>
                  <a:srgbClr val="000000"/>
                </a:solidFill>
                <a:highlight>
                  <a:srgbClr val="FFFFFF"/>
                </a:highlight>
                <a:uFill>
                  <a:noFill/>
                </a:uFill>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a:t>
            </a:r>
            <a:r>
              <a:rPr lang="en" sz="1400">
                <a:solidFill>
                  <a:srgbClr val="000000"/>
                </a:solidFill>
                <a:highlight>
                  <a:srgbClr val="FFFFFF"/>
                </a:highlight>
                <a:uFill>
                  <a:noFill/>
                </a:uFill>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 June 25</a:t>
            </a:r>
            <a:r>
              <a:rPr lang="en" sz="1400" b="1">
                <a:solidFill>
                  <a:srgbClr val="000000"/>
                </a:solidFill>
                <a:highlight>
                  <a:srgbClr val="FFFFFF"/>
                </a:highlight>
                <a:uFill>
                  <a:noFill/>
                </a:uFill>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 </a:t>
            </a:r>
            <a:r>
              <a:rPr lang="en" sz="1400">
                <a:solidFill>
                  <a:srgbClr val="000000"/>
                </a:solidFill>
                <a:highlight>
                  <a:srgbClr val="FFFFFF"/>
                </a:highlight>
                <a:uFill>
                  <a:noFill/>
                </a:uFill>
                <a:latin typeface="Times New Roman"/>
                <a:ea typeface="Times New Roman"/>
                <a:cs typeface="Times New Roman"/>
                <a:sym typeface="Times New Roman"/>
                <a:hlinkClick r:id="rId13">
                  <a:extLst>
                    <a:ext uri="{A12FA001-AC4F-418D-AE19-62706E023703}">
                      <ahyp:hlinkClr xmlns:ahyp="http://schemas.microsoft.com/office/drawing/2018/hyperlinkcolor" val="tx"/>
                    </a:ext>
                  </a:extLst>
                </a:hlinkClick>
              </a:rPr>
              <a:t>2018.</a:t>
            </a:r>
            <a:endParaRPr sz="1400">
              <a:solidFill>
                <a:srgbClr val="000000"/>
              </a:solidFill>
              <a:highlight>
                <a:srgbClr val="FFFFFF"/>
              </a:highlight>
              <a:latin typeface="Times New Roman"/>
              <a:ea typeface="Times New Roman"/>
              <a:cs typeface="Times New Roman"/>
              <a:sym typeface="Times New Roman"/>
            </a:endParaRPr>
          </a:p>
          <a:p>
            <a:pPr marL="0" lvl="0" indent="0" algn="r" rtl="0">
              <a:lnSpc>
                <a:spcPct val="100000"/>
              </a:lnSpc>
              <a:spcBef>
                <a:spcPts val="5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[2] </a:t>
            </a:r>
            <a:r>
              <a:rPr lang="en" sz="1400">
                <a:solidFill>
                  <a:srgbClr val="000000"/>
                </a:solidFill>
                <a:highlight>
                  <a:srgbClr val="FFFFFF"/>
                </a:highlight>
                <a:latin typeface="Times New Roman"/>
                <a:ea typeface="Times New Roman"/>
                <a:cs typeface="Times New Roman"/>
                <a:sym typeface="Times New Roman"/>
              </a:rPr>
              <a:t>Svetlana ulianova ,”</a:t>
            </a:r>
            <a:r>
              <a:rPr lang="en" sz="1400" b="1" u="sng">
                <a:solidFill>
                  <a:srgbClr val="000000"/>
                </a:solidFill>
                <a:highlight>
                  <a:srgbClr val="FFFFFF"/>
                </a:highlight>
                <a:latin typeface="Times New Roman"/>
                <a:ea typeface="Times New Roman"/>
                <a:cs typeface="Times New Roman"/>
                <a:sym typeface="Times New Roman"/>
                <a:hlinkClick r:id="rId14">
                  <a:extLst>
                    <a:ext uri="{A12FA001-AC4F-418D-AE19-62706E023703}">
                      <ahyp:hlinkClr xmlns:ahyp="http://schemas.microsoft.com/office/drawing/2018/hyperlinkcolor" val="tx"/>
                    </a:ext>
                  </a:extLst>
                </a:hlinkClick>
              </a:rPr>
              <a:t>Cardiovascular disease dataset</a:t>
            </a:r>
            <a:r>
              <a:rPr lang="en" sz="1400">
                <a:solidFill>
                  <a:srgbClr val="000000"/>
                </a:solidFill>
                <a:highlight>
                  <a:srgbClr val="FFFFFF"/>
                </a:highlight>
                <a:latin typeface="Times New Roman"/>
                <a:ea typeface="Times New Roman"/>
                <a:cs typeface="Times New Roman"/>
                <a:sym typeface="Times New Roman"/>
              </a:rPr>
              <a:t>”, 2019.</a:t>
            </a:r>
            <a:endParaRPr sz="1400">
              <a:solidFill>
                <a:srgbClr val="000000"/>
              </a:solidFill>
              <a:highlight>
                <a:srgbClr val="FFFFFF"/>
              </a:highlight>
              <a:latin typeface="Times New Roman"/>
              <a:ea typeface="Times New Roman"/>
              <a:cs typeface="Times New Roman"/>
              <a:sym typeface="Times New Roman"/>
            </a:endParaRPr>
          </a:p>
          <a:p>
            <a:pPr marL="0" lvl="0" indent="0" algn="l" rtl="0">
              <a:lnSpc>
                <a:spcPct val="100000"/>
              </a:lnSpc>
              <a:spcBef>
                <a:spcPts val="0"/>
              </a:spcBef>
              <a:spcAft>
                <a:spcPts val="1200"/>
              </a:spcAft>
              <a:buNone/>
            </a:pPr>
            <a:endParaRPr sz="1400">
              <a:solidFill>
                <a:schemeClr val="accent5"/>
              </a:solidFill>
              <a:latin typeface="Times New Roman"/>
              <a:ea typeface="Times New Roman"/>
              <a:cs typeface="Times New Roman"/>
              <a:sym typeface="Times New Roman"/>
            </a:endParaRPr>
          </a:p>
        </p:txBody>
      </p:sp>
      <p:sp>
        <p:nvSpPr>
          <p:cNvPr id="444" name="Google Shape;444;p52"/>
          <p:cNvSpPr txBox="1"/>
          <p:nvPr/>
        </p:nvSpPr>
        <p:spPr>
          <a:xfrm>
            <a:off x="3019475" y="4664550"/>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445" name="Google Shape;445;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40</a:t>
            </a:fld>
            <a:endParaRPr/>
          </a:p>
        </p:txBody>
      </p:sp>
      <p:pic>
        <p:nvPicPr>
          <p:cNvPr id="446" name="Google Shape;446;p52" descr="Free Vector | Doctor with stethoscope listening to huge heart beat ischemic  heart disease"/>
          <p:cNvPicPr preferRelativeResize="0"/>
          <p:nvPr/>
        </p:nvPicPr>
        <p:blipFill>
          <a:blip r:embed="rId15">
            <a:alphaModFix/>
          </a:blip>
          <a:stretch>
            <a:fillRect/>
          </a:stretch>
        </p:blipFill>
        <p:spPr>
          <a:xfrm>
            <a:off x="8244725" y="96252"/>
            <a:ext cx="776425" cy="514900"/>
          </a:xfrm>
          <a:prstGeom prst="rect">
            <a:avLst/>
          </a:prstGeom>
          <a:noFill/>
          <a:ln>
            <a:noFill/>
          </a:ln>
        </p:spPr>
      </p:pic>
      <p:pic>
        <p:nvPicPr>
          <p:cNvPr id="447" name="Google Shape;447;p52" descr="Searching GIF - Find on GIFER"/>
          <p:cNvPicPr preferRelativeResize="0"/>
          <p:nvPr/>
        </p:nvPicPr>
        <p:blipFill>
          <a:blip r:embed="rId16">
            <a:alphaModFix/>
          </a:blip>
          <a:stretch>
            <a:fillRect/>
          </a:stretch>
        </p:blipFill>
        <p:spPr>
          <a:xfrm>
            <a:off x="1100400" y="2968325"/>
            <a:ext cx="1266825" cy="16949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53"/>
          <p:cNvSpPr txBox="1">
            <a:spLocks noGrp="1"/>
          </p:cNvSpPr>
          <p:nvPr>
            <p:ph type="title"/>
          </p:nvPr>
        </p:nvSpPr>
        <p:spPr>
          <a:xfrm>
            <a:off x="311700" y="2406950"/>
            <a:ext cx="8520600" cy="107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F3F3F"/>
              </a:buClr>
              <a:buSzPts val="6000"/>
              <a:buFont typeface="Lustria"/>
              <a:buNone/>
            </a:pPr>
            <a:r>
              <a:rPr lang="en" sz="3200"/>
              <a:t>THANK YOU!</a:t>
            </a:r>
            <a:endParaRPr sz="3200"/>
          </a:p>
        </p:txBody>
      </p:sp>
      <p:sp>
        <p:nvSpPr>
          <p:cNvPr id="453" name="Google Shape;453;p53"/>
          <p:cNvSpPr txBox="1"/>
          <p:nvPr/>
        </p:nvSpPr>
        <p:spPr>
          <a:xfrm>
            <a:off x="3165225" y="4664550"/>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pic>
        <p:nvPicPr>
          <p:cNvPr id="454" name="Google Shape;454;p53" descr="Premium Vector | Heart disease research concept illustration"/>
          <p:cNvPicPr preferRelativeResize="0"/>
          <p:nvPr/>
        </p:nvPicPr>
        <p:blipFill>
          <a:blip r:embed="rId3">
            <a:alphaModFix/>
          </a:blip>
          <a:stretch>
            <a:fillRect/>
          </a:stretch>
        </p:blipFill>
        <p:spPr>
          <a:xfrm>
            <a:off x="3072000" y="697950"/>
            <a:ext cx="3000000" cy="1873806"/>
          </a:xfrm>
          <a:prstGeom prst="rect">
            <a:avLst/>
          </a:prstGeom>
          <a:noFill/>
          <a:ln>
            <a:noFill/>
          </a:ln>
        </p:spPr>
      </p:pic>
      <p:sp>
        <p:nvSpPr>
          <p:cNvPr id="455" name="Google Shape;455;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41</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7"/>
          <p:cNvSpPr txBox="1">
            <a:spLocks noGrp="1"/>
          </p:cNvSpPr>
          <p:nvPr>
            <p:ph type="title" idx="4294967295"/>
          </p:nvPr>
        </p:nvSpPr>
        <p:spPr>
          <a:xfrm>
            <a:off x="158375" y="0"/>
            <a:ext cx="8520600" cy="7074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DATASET</a:t>
            </a:r>
            <a:endParaRPr/>
          </a:p>
        </p:txBody>
      </p:sp>
      <p:graphicFrame>
        <p:nvGraphicFramePr>
          <p:cNvPr id="130" name="Google Shape;130;p17"/>
          <p:cNvGraphicFramePr/>
          <p:nvPr/>
        </p:nvGraphicFramePr>
        <p:xfrm>
          <a:off x="222675" y="707388"/>
          <a:ext cx="8698625" cy="4364942"/>
        </p:xfrm>
        <a:graphic>
          <a:graphicData uri="http://schemas.openxmlformats.org/drawingml/2006/table">
            <a:tbl>
              <a:tblPr>
                <a:noFill/>
                <a:tableStyleId>{11CC532A-3448-4871-AFDB-45092213AA26}</a:tableStyleId>
              </a:tblPr>
              <a:tblGrid>
                <a:gridCol w="2820425">
                  <a:extLst>
                    <a:ext uri="{9D8B030D-6E8A-4147-A177-3AD203B41FA5}">
                      <a16:colId xmlns:a16="http://schemas.microsoft.com/office/drawing/2014/main" val="20000"/>
                    </a:ext>
                  </a:extLst>
                </a:gridCol>
                <a:gridCol w="2934100">
                  <a:extLst>
                    <a:ext uri="{9D8B030D-6E8A-4147-A177-3AD203B41FA5}">
                      <a16:colId xmlns:a16="http://schemas.microsoft.com/office/drawing/2014/main" val="20001"/>
                    </a:ext>
                  </a:extLst>
                </a:gridCol>
                <a:gridCol w="2944100">
                  <a:extLst>
                    <a:ext uri="{9D8B030D-6E8A-4147-A177-3AD203B41FA5}">
                      <a16:colId xmlns:a16="http://schemas.microsoft.com/office/drawing/2014/main" val="20002"/>
                    </a:ext>
                  </a:extLst>
                </a:gridCol>
              </a:tblGrid>
              <a:tr h="551700">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Heart Disease UCI</a:t>
                      </a:r>
                      <a:endParaRPr/>
                    </a:p>
                  </a:txBody>
                  <a:tcPr marL="91425" marR="91425" marT="91425" marB="91425">
                    <a:solidFill>
                      <a:schemeClr val="dk1"/>
                    </a:solidFill>
                  </a:tcPr>
                </a:tc>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Cardiovascular Disease dataset</a:t>
                      </a:r>
                      <a:r>
                        <a:rPr lang="en" sz="1600">
                          <a:latin typeface="Times New Roman"/>
                          <a:ea typeface="Times New Roman"/>
                          <a:cs typeface="Times New Roman"/>
                          <a:sym typeface="Times New Roman"/>
                        </a:rPr>
                        <a:t> </a:t>
                      </a:r>
                      <a:endParaRPr/>
                    </a:p>
                  </a:txBody>
                  <a:tcPr marL="91425" marR="91425" marT="91425" marB="91425">
                    <a:solidFill>
                      <a:schemeClr val="dk1"/>
                    </a:solidFill>
                  </a:tcPr>
                </a:tc>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Combined dataset </a:t>
                      </a:r>
                      <a:endParaRPr/>
                    </a:p>
                  </a:txBody>
                  <a:tcPr marL="91425" marR="91425" marT="91425" marB="91425">
                    <a:solidFill>
                      <a:schemeClr val="dk1"/>
                    </a:solidFill>
                  </a:tcPr>
                </a:tc>
                <a:extLst>
                  <a:ext uri="{0D108BD9-81ED-4DB2-BD59-A6C34878D82A}">
                    <a16:rowId xmlns:a16="http://schemas.microsoft.com/office/drawing/2014/main" val="10000"/>
                  </a:ext>
                </a:extLst>
              </a:tr>
              <a:tr h="1090350">
                <a:tc>
                  <a:txBody>
                    <a:bodyPr/>
                    <a:lstStyle/>
                    <a:p>
                      <a:pPr marL="0" lvl="0" indent="0" algn="ctr" rtl="0">
                        <a:lnSpc>
                          <a:spcPct val="125000"/>
                        </a:lnSpc>
                        <a:spcBef>
                          <a:spcPts val="0"/>
                        </a:spcBef>
                        <a:spcAft>
                          <a:spcPts val="0"/>
                        </a:spcAft>
                        <a:buNone/>
                      </a:pPr>
                      <a:r>
                        <a:rPr lang="en" sz="1600">
                          <a:latin typeface="Times New Roman"/>
                          <a:ea typeface="Times New Roman"/>
                          <a:cs typeface="Times New Roman"/>
                          <a:sym typeface="Times New Roman"/>
                        </a:rPr>
                        <a:t>303 instances</a:t>
                      </a:r>
                      <a:endParaRPr sz="1600">
                        <a:latin typeface="Times New Roman"/>
                        <a:ea typeface="Times New Roman"/>
                        <a:cs typeface="Times New Roman"/>
                        <a:sym typeface="Times New Roman"/>
                      </a:endParaRPr>
                    </a:p>
                    <a:p>
                      <a:pPr marL="0" lvl="0" indent="0" algn="ctr" rtl="0">
                        <a:lnSpc>
                          <a:spcPct val="125000"/>
                        </a:lnSpc>
                        <a:spcBef>
                          <a:spcPts val="600"/>
                        </a:spcBef>
                        <a:spcAft>
                          <a:spcPts val="600"/>
                        </a:spcAft>
                        <a:buNone/>
                      </a:pPr>
                      <a:r>
                        <a:rPr lang="en" sz="1600">
                          <a:latin typeface="Times New Roman"/>
                          <a:ea typeface="Times New Roman"/>
                          <a:cs typeface="Times New Roman"/>
                          <a:sym typeface="Times New Roman"/>
                        </a:rPr>
                        <a:t>13 features + target</a:t>
                      </a:r>
                      <a:endParaRPr/>
                    </a:p>
                  </a:txBody>
                  <a:tcPr marL="91425" marR="91425" marT="91425" marB="91425"/>
                </a:tc>
                <a:tc>
                  <a:txBody>
                    <a:bodyPr/>
                    <a:lstStyle/>
                    <a:p>
                      <a:pPr marL="0" lvl="0" indent="0" algn="ctr" rtl="0">
                        <a:lnSpc>
                          <a:spcPct val="125000"/>
                        </a:lnSpc>
                        <a:spcBef>
                          <a:spcPts val="0"/>
                        </a:spcBef>
                        <a:spcAft>
                          <a:spcPts val="0"/>
                        </a:spcAft>
                        <a:buNone/>
                      </a:pPr>
                      <a:r>
                        <a:rPr lang="en" sz="1600">
                          <a:latin typeface="Times New Roman"/>
                          <a:ea typeface="Times New Roman"/>
                          <a:cs typeface="Times New Roman"/>
                          <a:sym typeface="Times New Roman"/>
                        </a:rPr>
                        <a:t> 70000 instances </a:t>
                      </a:r>
                      <a:endParaRPr sz="1600">
                        <a:latin typeface="Times New Roman"/>
                        <a:ea typeface="Times New Roman"/>
                        <a:cs typeface="Times New Roman"/>
                        <a:sym typeface="Times New Roman"/>
                      </a:endParaRPr>
                    </a:p>
                    <a:p>
                      <a:pPr marL="0" lvl="0" indent="0" algn="ctr" rtl="0">
                        <a:lnSpc>
                          <a:spcPct val="125000"/>
                        </a:lnSpc>
                        <a:spcBef>
                          <a:spcPts val="600"/>
                        </a:spcBef>
                        <a:spcAft>
                          <a:spcPts val="600"/>
                        </a:spcAft>
                        <a:buNone/>
                      </a:pPr>
                      <a:r>
                        <a:rPr lang="en" sz="1600">
                          <a:latin typeface="Times New Roman"/>
                          <a:ea typeface="Times New Roman"/>
                          <a:cs typeface="Times New Roman"/>
                          <a:sym typeface="Times New Roman"/>
                        </a:rPr>
                        <a:t>12 features + target</a:t>
                      </a:r>
                      <a:endParaRPr/>
                    </a:p>
                  </a:txBody>
                  <a:tcPr marL="91425" marR="91425" marT="91425" marB="91425"/>
                </a:tc>
                <a:tc>
                  <a:txBody>
                    <a:bodyPr/>
                    <a:lstStyle/>
                    <a:p>
                      <a:pPr marL="0" lvl="0" indent="0" algn="ctr" rtl="0">
                        <a:lnSpc>
                          <a:spcPct val="125000"/>
                        </a:lnSpc>
                        <a:spcBef>
                          <a:spcPts val="0"/>
                        </a:spcBef>
                        <a:spcAft>
                          <a:spcPts val="0"/>
                        </a:spcAft>
                        <a:buNone/>
                      </a:pPr>
                      <a:r>
                        <a:rPr lang="en" sz="1600">
                          <a:highlight>
                            <a:schemeClr val="lt1"/>
                          </a:highlight>
                          <a:latin typeface="Times New Roman"/>
                          <a:ea typeface="Times New Roman"/>
                          <a:cs typeface="Times New Roman"/>
                          <a:sym typeface="Times New Roman"/>
                        </a:rPr>
                        <a:t>1221 instances </a:t>
                      </a:r>
                      <a:endParaRPr sz="1600">
                        <a:highlight>
                          <a:schemeClr val="lt1"/>
                        </a:highlight>
                        <a:latin typeface="Times New Roman"/>
                        <a:ea typeface="Times New Roman"/>
                        <a:cs typeface="Times New Roman"/>
                        <a:sym typeface="Times New Roman"/>
                      </a:endParaRPr>
                    </a:p>
                    <a:p>
                      <a:pPr marL="0" lvl="0" indent="0" algn="ctr" rtl="0">
                        <a:lnSpc>
                          <a:spcPct val="125000"/>
                        </a:lnSpc>
                        <a:spcBef>
                          <a:spcPts val="600"/>
                        </a:spcBef>
                        <a:spcAft>
                          <a:spcPts val="0"/>
                        </a:spcAft>
                        <a:buNone/>
                      </a:pPr>
                      <a:r>
                        <a:rPr lang="en" sz="1600">
                          <a:highlight>
                            <a:schemeClr val="lt1"/>
                          </a:highlight>
                          <a:latin typeface="Times New Roman"/>
                          <a:ea typeface="Times New Roman"/>
                          <a:cs typeface="Times New Roman"/>
                          <a:sym typeface="Times New Roman"/>
                        </a:rPr>
                        <a:t>( 303 + 1026 + 1091)</a:t>
                      </a:r>
                      <a:endParaRPr sz="1600">
                        <a:highlight>
                          <a:schemeClr val="lt1"/>
                        </a:highlight>
                        <a:latin typeface="Times New Roman"/>
                        <a:ea typeface="Times New Roman"/>
                        <a:cs typeface="Times New Roman"/>
                        <a:sym typeface="Times New Roman"/>
                      </a:endParaRPr>
                    </a:p>
                    <a:p>
                      <a:pPr marL="0" lvl="0" indent="0" algn="ctr" rtl="0">
                        <a:lnSpc>
                          <a:spcPct val="125000"/>
                        </a:lnSpc>
                        <a:spcBef>
                          <a:spcPts val="600"/>
                        </a:spcBef>
                        <a:spcAft>
                          <a:spcPts val="600"/>
                        </a:spcAft>
                        <a:buNone/>
                      </a:pPr>
                      <a:r>
                        <a:rPr lang="en" sz="1600">
                          <a:highlight>
                            <a:schemeClr val="lt1"/>
                          </a:highlight>
                          <a:latin typeface="Times New Roman"/>
                          <a:ea typeface="Times New Roman"/>
                          <a:cs typeface="Times New Roman"/>
                          <a:sym typeface="Times New Roman"/>
                        </a:rPr>
                        <a:t> 11 features + target</a:t>
                      </a:r>
                      <a:endParaRPr/>
                    </a:p>
                  </a:txBody>
                  <a:tcPr marL="91425" marR="91425" marT="91425" marB="91425"/>
                </a:tc>
                <a:extLst>
                  <a:ext uri="{0D108BD9-81ED-4DB2-BD59-A6C34878D82A}">
                    <a16:rowId xmlns:a16="http://schemas.microsoft.com/office/drawing/2014/main" val="10001"/>
                  </a:ext>
                </a:extLst>
              </a:tr>
              <a:tr h="2586700">
                <a:tc>
                  <a:txBody>
                    <a:bodyPr/>
                    <a:lstStyle/>
                    <a:p>
                      <a:pPr marL="0" lvl="0" indent="0" algn="ctr" rtl="0">
                        <a:lnSpc>
                          <a:spcPct val="125000"/>
                        </a:lnSpc>
                        <a:spcBef>
                          <a:spcPts val="0"/>
                        </a:spcBef>
                        <a:spcAft>
                          <a:spcPts val="600"/>
                        </a:spcAft>
                        <a:buNone/>
                      </a:pPr>
                      <a:r>
                        <a:rPr lang="en" sz="1600">
                          <a:latin typeface="Times New Roman"/>
                          <a:ea typeface="Times New Roman"/>
                          <a:cs typeface="Times New Roman"/>
                          <a:sym typeface="Times New Roman"/>
                        </a:rPr>
                        <a:t>Age, sex, chest pain type, resting blood pressure, serum cholesterol, fasting blood sugar, resting electrocardiographic results, maximum heart rate achieved, exercise induced angina, oldpeak, slope, number of major vessels, thal</a:t>
                      </a:r>
                      <a:endParaRPr/>
                    </a:p>
                  </a:txBody>
                  <a:tcPr marL="91425" marR="91425" marT="91425" marB="91425"/>
                </a:tc>
                <a:tc>
                  <a:txBody>
                    <a:bodyPr/>
                    <a:lstStyle/>
                    <a:p>
                      <a:pPr marL="0" lvl="0" indent="0" algn="ctr" rtl="0">
                        <a:lnSpc>
                          <a:spcPct val="125000"/>
                        </a:lnSpc>
                        <a:spcBef>
                          <a:spcPts val="0"/>
                        </a:spcBef>
                        <a:spcAft>
                          <a:spcPts val="600"/>
                        </a:spcAft>
                        <a:buNone/>
                      </a:pPr>
                      <a:r>
                        <a:rPr lang="en" sz="1600">
                          <a:highlight>
                            <a:schemeClr val="lt1"/>
                          </a:highlight>
                          <a:latin typeface="Times New Roman"/>
                          <a:ea typeface="Times New Roman"/>
                          <a:cs typeface="Times New Roman"/>
                          <a:sym typeface="Times New Roman"/>
                        </a:rPr>
                        <a:t>Age, Height, Weight, Gender, Systolic blood pressure, Diastolic blood pressure, Cholesterol, Glucose, Smoking, Alcohol, Physical activity</a:t>
                      </a:r>
                      <a:endParaRPr/>
                    </a:p>
                  </a:txBody>
                  <a:tcPr marL="91425" marR="91425" marT="91425" marB="91425"/>
                </a:tc>
                <a:tc>
                  <a:txBody>
                    <a:bodyPr/>
                    <a:lstStyle/>
                    <a:p>
                      <a:pPr marL="0" lvl="0" indent="0" algn="ctr" rtl="0">
                        <a:lnSpc>
                          <a:spcPct val="125000"/>
                        </a:lnSpc>
                        <a:spcBef>
                          <a:spcPts val="0"/>
                        </a:spcBef>
                        <a:spcAft>
                          <a:spcPts val="600"/>
                        </a:spcAft>
                        <a:buNone/>
                      </a:pPr>
                      <a:r>
                        <a:rPr lang="en" sz="1600">
                          <a:latin typeface="Times New Roman"/>
                          <a:ea typeface="Times New Roman"/>
                          <a:cs typeface="Times New Roman"/>
                          <a:sym typeface="Times New Roman"/>
                        </a:rPr>
                        <a:t>Age, sex, chest pain type, resting blood pressure, serum cholesterol, fasting blood sugar, resting electrocardiographic results, maximum heart rate achieved, exercise induced angina, oldpeak, slope</a:t>
                      </a:r>
                      <a:endParaRPr/>
                    </a:p>
                  </a:txBody>
                  <a:tcPr marL="91425" marR="91425" marT="91425" marB="91425"/>
                </a:tc>
                <a:extLst>
                  <a:ext uri="{0D108BD9-81ED-4DB2-BD59-A6C34878D82A}">
                    <a16:rowId xmlns:a16="http://schemas.microsoft.com/office/drawing/2014/main" val="10002"/>
                  </a:ext>
                </a:extLst>
              </a:tr>
            </a:tbl>
          </a:graphicData>
        </a:graphic>
      </p:graphicFrame>
      <p:sp>
        <p:nvSpPr>
          <p:cNvPr id="131" name="Google Shape;131;p17"/>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pic>
        <p:nvPicPr>
          <p:cNvPr id="132" name="Google Shape;132;p17"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graphicFrame>
        <p:nvGraphicFramePr>
          <p:cNvPr id="137" name="Google Shape;137;p18"/>
          <p:cNvGraphicFramePr/>
          <p:nvPr/>
        </p:nvGraphicFramePr>
        <p:xfrm>
          <a:off x="87038" y="678305"/>
          <a:ext cx="8951975" cy="4399795"/>
        </p:xfrm>
        <a:graphic>
          <a:graphicData uri="http://schemas.openxmlformats.org/drawingml/2006/table">
            <a:tbl>
              <a:tblPr>
                <a:noFill/>
                <a:tableStyleId>{11CC532A-3448-4871-AFDB-45092213AA26}</a:tableStyleId>
              </a:tblPr>
              <a:tblGrid>
                <a:gridCol w="2829725">
                  <a:extLst>
                    <a:ext uri="{9D8B030D-6E8A-4147-A177-3AD203B41FA5}">
                      <a16:colId xmlns:a16="http://schemas.microsoft.com/office/drawing/2014/main" val="20000"/>
                    </a:ext>
                  </a:extLst>
                </a:gridCol>
                <a:gridCol w="3075950">
                  <a:extLst>
                    <a:ext uri="{9D8B030D-6E8A-4147-A177-3AD203B41FA5}">
                      <a16:colId xmlns:a16="http://schemas.microsoft.com/office/drawing/2014/main" val="20001"/>
                    </a:ext>
                  </a:extLst>
                </a:gridCol>
                <a:gridCol w="3046300">
                  <a:extLst>
                    <a:ext uri="{9D8B030D-6E8A-4147-A177-3AD203B41FA5}">
                      <a16:colId xmlns:a16="http://schemas.microsoft.com/office/drawing/2014/main" val="20002"/>
                    </a:ext>
                  </a:extLst>
                </a:gridCol>
              </a:tblGrid>
              <a:tr h="529000">
                <a:tc>
                  <a:txBody>
                    <a:bodyPr/>
                    <a:lstStyle/>
                    <a:p>
                      <a:pPr marL="0" lvl="0" indent="0" algn="ctr" rtl="0">
                        <a:lnSpc>
                          <a:spcPct val="125000"/>
                        </a:lnSpc>
                        <a:spcBef>
                          <a:spcPts val="0"/>
                        </a:spcBef>
                        <a:spcAft>
                          <a:spcPts val="600"/>
                        </a:spcAft>
                        <a:buNone/>
                      </a:pPr>
                      <a:r>
                        <a:rPr lang="en" sz="1600" b="1">
                          <a:highlight>
                            <a:schemeClr val="dk1"/>
                          </a:highlight>
                          <a:latin typeface="Times New Roman"/>
                          <a:ea typeface="Times New Roman"/>
                          <a:cs typeface="Times New Roman"/>
                          <a:sym typeface="Times New Roman"/>
                        </a:rPr>
                        <a:t>Heart Disease UCI</a:t>
                      </a:r>
                      <a:endParaRPr sz="1600">
                        <a:highlight>
                          <a:schemeClr val="dk1"/>
                        </a:highlight>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lnSpc>
                          <a:spcPct val="125000"/>
                        </a:lnSpc>
                        <a:spcBef>
                          <a:spcPts val="0"/>
                        </a:spcBef>
                        <a:spcAft>
                          <a:spcPts val="600"/>
                        </a:spcAft>
                        <a:buNone/>
                      </a:pPr>
                      <a:r>
                        <a:rPr lang="en" sz="1600" b="1">
                          <a:highlight>
                            <a:schemeClr val="dk1"/>
                          </a:highlight>
                          <a:latin typeface="Times New Roman"/>
                          <a:ea typeface="Times New Roman"/>
                          <a:cs typeface="Times New Roman"/>
                          <a:sym typeface="Times New Roman"/>
                        </a:rPr>
                        <a:t>Cardiovascular Disease dataset </a:t>
                      </a:r>
                      <a:endParaRPr sz="1600" b="1">
                        <a:highlight>
                          <a:schemeClr val="dk1"/>
                        </a:highlight>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lnSpc>
                          <a:spcPct val="125000"/>
                        </a:lnSpc>
                        <a:spcBef>
                          <a:spcPts val="0"/>
                        </a:spcBef>
                        <a:spcAft>
                          <a:spcPts val="600"/>
                        </a:spcAft>
                        <a:buNone/>
                      </a:pPr>
                      <a:r>
                        <a:rPr lang="en" sz="1600" b="1">
                          <a:highlight>
                            <a:schemeClr val="dk1"/>
                          </a:highlight>
                          <a:latin typeface="Times New Roman"/>
                          <a:ea typeface="Times New Roman"/>
                          <a:cs typeface="Times New Roman"/>
                          <a:sym typeface="Times New Roman"/>
                        </a:rPr>
                        <a:t>Combined dataset</a:t>
                      </a:r>
                      <a:endParaRPr sz="1600">
                        <a:highlight>
                          <a:schemeClr val="dk1"/>
                        </a:highlight>
                        <a:latin typeface="Times New Roman"/>
                        <a:ea typeface="Times New Roman"/>
                        <a:cs typeface="Times New Roman"/>
                        <a:sym typeface="Times New Roman"/>
                      </a:endParaRPr>
                    </a:p>
                  </a:txBody>
                  <a:tcPr marL="91425" marR="91425" marT="91425" marB="91425">
                    <a:solidFill>
                      <a:schemeClr val="dk1"/>
                    </a:solidFill>
                  </a:tcPr>
                </a:tc>
                <a:extLst>
                  <a:ext uri="{0D108BD9-81ED-4DB2-BD59-A6C34878D82A}">
                    <a16:rowId xmlns:a16="http://schemas.microsoft.com/office/drawing/2014/main" val="10000"/>
                  </a:ext>
                </a:extLst>
              </a:tr>
              <a:tr h="609575">
                <a:tc>
                  <a:txBody>
                    <a:bodyPr/>
                    <a:lstStyle/>
                    <a:p>
                      <a:pPr marL="0" lvl="0" indent="0" algn="ctr" rtl="0">
                        <a:spcBef>
                          <a:spcPts val="0"/>
                        </a:spcBef>
                        <a:spcAft>
                          <a:spcPts val="0"/>
                        </a:spcAft>
                        <a:buNone/>
                      </a:pPr>
                      <a:r>
                        <a:rPr lang="en" b="1">
                          <a:latin typeface="Times New Roman"/>
                          <a:ea typeface="Times New Roman"/>
                          <a:cs typeface="Times New Roman"/>
                          <a:sym typeface="Times New Roman"/>
                        </a:rPr>
                        <a:t>Normalization- Min Max Normalization.</a:t>
                      </a:r>
                      <a:endParaRPr b="1">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b="1">
                          <a:latin typeface="Times New Roman"/>
                          <a:ea typeface="Times New Roman"/>
                          <a:cs typeface="Times New Roman"/>
                          <a:sym typeface="Times New Roman"/>
                        </a:rPr>
                        <a:t>Normalization- Min Max Normalization.</a:t>
                      </a:r>
                      <a:endParaRPr b="1">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b="1">
                          <a:latin typeface="Times New Roman"/>
                          <a:ea typeface="Times New Roman"/>
                          <a:cs typeface="Times New Roman"/>
                          <a:sym typeface="Times New Roman"/>
                        </a:rPr>
                        <a:t>Normalization- Min Max Normalization.</a:t>
                      </a:r>
                      <a:endParaRPr b="1">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r h="396200">
                <a:tc>
                  <a:txBody>
                    <a:bodyPr/>
                    <a:lstStyle/>
                    <a:p>
                      <a:pPr marL="0" lvl="0" indent="0" algn="ctr" rtl="0">
                        <a:spcBef>
                          <a:spcPts val="0"/>
                        </a:spcBef>
                        <a:spcAft>
                          <a:spcPts val="0"/>
                        </a:spcAft>
                        <a:buNone/>
                      </a:pPr>
                      <a:r>
                        <a:rPr lang="en" b="1">
                          <a:latin typeface="Times New Roman"/>
                          <a:ea typeface="Times New Roman"/>
                          <a:cs typeface="Times New Roman"/>
                          <a:sym typeface="Times New Roman"/>
                        </a:rPr>
                        <a:t>Cross Validation</a:t>
                      </a:r>
                      <a:endParaRPr b="1">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b="1">
                          <a:latin typeface="Times New Roman"/>
                          <a:ea typeface="Times New Roman"/>
                          <a:cs typeface="Times New Roman"/>
                          <a:sym typeface="Times New Roman"/>
                        </a:rPr>
                        <a:t>Cross Validation</a:t>
                      </a:r>
                      <a:endParaRPr b="1">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b="1">
                          <a:latin typeface="Times New Roman"/>
                          <a:ea typeface="Times New Roman"/>
                          <a:cs typeface="Times New Roman"/>
                          <a:sym typeface="Times New Roman"/>
                        </a:rPr>
                        <a:t>Cross Validation</a:t>
                      </a:r>
                      <a:endParaRPr b="1">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r h="1193725">
                <a:tc>
                  <a:txBody>
                    <a:bodyPr/>
                    <a:lstStyle/>
                    <a:p>
                      <a:pPr marL="0" lvl="0" indent="0" algn="ctr" rtl="0">
                        <a:spcBef>
                          <a:spcPts val="0"/>
                        </a:spcBef>
                        <a:spcAft>
                          <a:spcPts val="0"/>
                        </a:spcAft>
                        <a:buNone/>
                      </a:pPr>
                      <a:r>
                        <a:rPr lang="en">
                          <a:latin typeface="Times New Roman"/>
                          <a:ea typeface="Times New Roman"/>
                          <a:cs typeface="Times New Roman"/>
                          <a:sym typeface="Times New Roman"/>
                        </a:rPr>
                        <a:t>Algorithms- K Nearest Neighbour, Decision Tree, Random Forest, Logistic Regression, Support Vector Machine, Deep Neural Networks, Naive Bayes.</a:t>
                      </a:r>
                      <a:endParaRPr>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a:latin typeface="Times New Roman"/>
                          <a:ea typeface="Times New Roman"/>
                          <a:cs typeface="Times New Roman"/>
                          <a:sym typeface="Times New Roman"/>
                        </a:rPr>
                        <a:t>Algorithms- K Nearest Neighbour, Decision Tree, Random Forest, Logistic Regression, Support Vector Machine, Deep Neural Networks, Naive Bayes.</a:t>
                      </a:r>
                      <a:endParaRPr>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a:latin typeface="Times New Roman"/>
                          <a:ea typeface="Times New Roman"/>
                          <a:cs typeface="Times New Roman"/>
                          <a:sym typeface="Times New Roman"/>
                        </a:rPr>
                        <a:t>Algorithms- K Nearest Neighbour, Decision Tree, Random Forest, Logistic Regression, Support Vector Machine, Deep Neural Networks, Naive Bayes.</a:t>
                      </a:r>
                      <a:endParaRPr>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3"/>
                  </a:ext>
                </a:extLst>
              </a:tr>
              <a:tr h="609575">
                <a:tc>
                  <a:txBody>
                    <a:bodyPr/>
                    <a:lstStyle/>
                    <a:p>
                      <a:pPr marL="0" lvl="0" indent="0" algn="ctr" rtl="0">
                        <a:spcBef>
                          <a:spcPts val="0"/>
                        </a:spcBef>
                        <a:spcAft>
                          <a:spcPts val="0"/>
                        </a:spcAft>
                        <a:buNone/>
                      </a:pPr>
                      <a:r>
                        <a:rPr lang="en">
                          <a:latin typeface="Times New Roman"/>
                          <a:ea typeface="Times New Roman"/>
                          <a:cs typeface="Times New Roman"/>
                          <a:sym typeface="Times New Roman"/>
                        </a:rPr>
                        <a:t>Boosting - Adaboost, Xgboost, Gradient Boost.</a:t>
                      </a:r>
                      <a:endParaRPr>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a:latin typeface="Times New Roman"/>
                          <a:ea typeface="Times New Roman"/>
                          <a:cs typeface="Times New Roman"/>
                          <a:sym typeface="Times New Roman"/>
                        </a:rPr>
                        <a:t>Boosting - Adaboost, Xgboost, Gradient Boost.</a:t>
                      </a:r>
                      <a:endParaRPr>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a:latin typeface="Times New Roman"/>
                          <a:ea typeface="Times New Roman"/>
                          <a:cs typeface="Times New Roman"/>
                          <a:sym typeface="Times New Roman"/>
                        </a:rPr>
                        <a:t>Boosting - Adaboost, Xgboost, Gradient Boost.</a:t>
                      </a:r>
                      <a:endParaRPr>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4"/>
                  </a:ext>
                </a:extLst>
              </a:tr>
              <a:tr h="609575">
                <a:tc>
                  <a:txBody>
                    <a:bodyPr/>
                    <a:lstStyle/>
                    <a:p>
                      <a:pPr marL="0" lvl="0" indent="0" algn="ctr" rtl="0">
                        <a:spcBef>
                          <a:spcPts val="0"/>
                        </a:spcBef>
                        <a:spcAft>
                          <a:spcPts val="0"/>
                        </a:spcAft>
                        <a:buNone/>
                      </a:pPr>
                      <a:r>
                        <a:rPr lang="en" b="1">
                          <a:latin typeface="Times New Roman"/>
                          <a:ea typeface="Times New Roman"/>
                          <a:cs typeface="Times New Roman"/>
                          <a:sym typeface="Times New Roman"/>
                        </a:rPr>
                        <a:t>Correlation Analysis Between Model </a:t>
                      </a:r>
                      <a:endParaRPr b="1">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b="1">
                          <a:latin typeface="Times New Roman"/>
                          <a:ea typeface="Times New Roman"/>
                          <a:cs typeface="Times New Roman"/>
                          <a:sym typeface="Times New Roman"/>
                        </a:rPr>
                        <a:t>Correlation Analysis Between </a:t>
                      </a:r>
                      <a:endParaRPr b="1">
                        <a:latin typeface="Times New Roman"/>
                        <a:ea typeface="Times New Roman"/>
                        <a:cs typeface="Times New Roman"/>
                        <a:sym typeface="Times New Roman"/>
                      </a:endParaRPr>
                    </a:p>
                    <a:p>
                      <a:pPr marL="0" lvl="0" indent="0" algn="ctr" rtl="0">
                        <a:spcBef>
                          <a:spcPts val="0"/>
                        </a:spcBef>
                        <a:spcAft>
                          <a:spcPts val="0"/>
                        </a:spcAft>
                        <a:buNone/>
                      </a:pPr>
                      <a:r>
                        <a:rPr lang="en" b="1">
                          <a:latin typeface="Times New Roman"/>
                          <a:ea typeface="Times New Roman"/>
                          <a:cs typeface="Times New Roman"/>
                          <a:sym typeface="Times New Roman"/>
                        </a:rPr>
                        <a:t>Model </a:t>
                      </a:r>
                      <a:endParaRPr b="1">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b="1">
                          <a:latin typeface="Times New Roman"/>
                          <a:ea typeface="Times New Roman"/>
                          <a:cs typeface="Times New Roman"/>
                          <a:sym typeface="Times New Roman"/>
                        </a:rPr>
                        <a:t>Correlation Analysis Between </a:t>
                      </a:r>
                      <a:endParaRPr b="1">
                        <a:latin typeface="Times New Roman"/>
                        <a:ea typeface="Times New Roman"/>
                        <a:cs typeface="Times New Roman"/>
                        <a:sym typeface="Times New Roman"/>
                      </a:endParaRPr>
                    </a:p>
                    <a:p>
                      <a:pPr marL="0" lvl="0" indent="0" algn="ctr" rtl="0">
                        <a:spcBef>
                          <a:spcPts val="0"/>
                        </a:spcBef>
                        <a:spcAft>
                          <a:spcPts val="0"/>
                        </a:spcAft>
                        <a:buNone/>
                      </a:pPr>
                      <a:r>
                        <a:rPr lang="en" b="1">
                          <a:latin typeface="Times New Roman"/>
                          <a:ea typeface="Times New Roman"/>
                          <a:cs typeface="Times New Roman"/>
                          <a:sym typeface="Times New Roman"/>
                        </a:rPr>
                        <a:t>Model </a:t>
                      </a:r>
                      <a:endParaRPr b="1">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5"/>
                  </a:ext>
                </a:extLst>
              </a:tr>
              <a:tr h="396200">
                <a:tc>
                  <a:txBody>
                    <a:bodyPr/>
                    <a:lstStyle/>
                    <a:p>
                      <a:pPr marL="0" lvl="0" indent="0" algn="ctr" rtl="0">
                        <a:spcBef>
                          <a:spcPts val="0"/>
                        </a:spcBef>
                        <a:spcAft>
                          <a:spcPts val="0"/>
                        </a:spcAft>
                        <a:buNone/>
                      </a:pPr>
                      <a:r>
                        <a:rPr lang="en">
                          <a:latin typeface="Times New Roman"/>
                          <a:ea typeface="Times New Roman"/>
                          <a:cs typeface="Times New Roman"/>
                          <a:sym typeface="Times New Roman"/>
                        </a:rPr>
                        <a:t>Multi level Stacking</a:t>
                      </a:r>
                      <a:endParaRPr>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a:latin typeface="Times New Roman"/>
                          <a:ea typeface="Times New Roman"/>
                          <a:cs typeface="Times New Roman"/>
                          <a:sym typeface="Times New Roman"/>
                        </a:rPr>
                        <a:t>Multi level Stacking</a:t>
                      </a:r>
                      <a:endParaRPr>
                        <a:latin typeface="Times New Roman"/>
                        <a:ea typeface="Times New Roman"/>
                        <a:cs typeface="Times New Roman"/>
                        <a:sym typeface="Times New Roman"/>
                      </a:endParaRPr>
                    </a:p>
                  </a:txBody>
                  <a:tcPr marL="91425" marR="91425" marT="91425" marB="91425"/>
                </a:tc>
                <a:tc>
                  <a:txBody>
                    <a:bodyPr/>
                    <a:lstStyle/>
                    <a:p>
                      <a:pPr marL="0" lvl="0" indent="0" algn="ctr" rtl="0">
                        <a:spcBef>
                          <a:spcPts val="0"/>
                        </a:spcBef>
                        <a:spcAft>
                          <a:spcPts val="0"/>
                        </a:spcAft>
                        <a:buNone/>
                      </a:pPr>
                      <a:r>
                        <a:rPr lang="en">
                          <a:latin typeface="Times New Roman"/>
                          <a:ea typeface="Times New Roman"/>
                          <a:cs typeface="Times New Roman"/>
                          <a:sym typeface="Times New Roman"/>
                        </a:rPr>
                        <a:t>Multi level Stacking</a:t>
                      </a:r>
                      <a:endParaRPr>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6"/>
                  </a:ext>
                </a:extLst>
              </a:tr>
            </a:tbl>
          </a:graphicData>
        </a:graphic>
      </p:graphicFrame>
      <p:sp>
        <p:nvSpPr>
          <p:cNvPr id="138" name="Google Shape;138;p18"/>
          <p:cNvSpPr txBox="1">
            <a:spLocks noGrp="1"/>
          </p:cNvSpPr>
          <p:nvPr>
            <p:ph type="title" idx="4294967295"/>
          </p:nvPr>
        </p:nvSpPr>
        <p:spPr>
          <a:xfrm>
            <a:off x="366000" y="-117875"/>
            <a:ext cx="8412000" cy="57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240"/>
              <a:t>IMPLEMENTATION</a:t>
            </a:r>
            <a:endParaRPr sz="3240"/>
          </a:p>
        </p:txBody>
      </p:sp>
      <p:pic>
        <p:nvPicPr>
          <p:cNvPr id="139" name="Google Shape;139;p18"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9"/>
          <p:cNvSpPr txBox="1"/>
          <p:nvPr/>
        </p:nvSpPr>
        <p:spPr>
          <a:xfrm>
            <a:off x="1526975" y="2202300"/>
            <a:ext cx="5636100" cy="800400"/>
          </a:xfrm>
          <a:prstGeom prst="rect">
            <a:avLst/>
          </a:prstGeom>
          <a:solidFill>
            <a:schemeClr val="lt1"/>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700" b="1">
                <a:solidFill>
                  <a:schemeClr val="accent1"/>
                </a:solidFill>
                <a:latin typeface="PT Sans Narrow"/>
                <a:ea typeface="PT Sans Narrow"/>
                <a:cs typeface="PT Sans Narrow"/>
                <a:sym typeface="PT Sans Narrow"/>
              </a:rPr>
              <a:t>  </a:t>
            </a:r>
            <a:r>
              <a:rPr lang="en" sz="4000" b="1">
                <a:solidFill>
                  <a:schemeClr val="accent1"/>
                </a:solidFill>
                <a:latin typeface="PT Sans Narrow"/>
                <a:ea typeface="PT Sans Narrow"/>
                <a:cs typeface="PT Sans Narrow"/>
                <a:sym typeface="PT Sans Narrow"/>
              </a:rPr>
              <a:t> SUPERVISED ALGORITHMS</a:t>
            </a:r>
            <a:endParaRPr sz="1800" b="1"/>
          </a:p>
        </p:txBody>
      </p:sp>
      <p:sp>
        <p:nvSpPr>
          <p:cNvPr id="145" name="Google Shape;145;p19"/>
          <p:cNvSpPr/>
          <p:nvPr/>
        </p:nvSpPr>
        <p:spPr>
          <a:xfrm>
            <a:off x="321475" y="381750"/>
            <a:ext cx="2270400" cy="482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t> K Nearest Neighbour</a:t>
            </a:r>
            <a:endParaRPr sz="1600" b="1"/>
          </a:p>
        </p:txBody>
      </p:sp>
      <p:sp>
        <p:nvSpPr>
          <p:cNvPr id="146" name="Google Shape;146;p19"/>
          <p:cNvSpPr/>
          <p:nvPr/>
        </p:nvSpPr>
        <p:spPr>
          <a:xfrm>
            <a:off x="3324375" y="1443525"/>
            <a:ext cx="1746300" cy="482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t>  Decision Tree</a:t>
            </a:r>
            <a:endParaRPr sz="1600" b="1"/>
          </a:p>
        </p:txBody>
      </p:sp>
      <p:sp>
        <p:nvSpPr>
          <p:cNvPr id="147" name="Google Shape;147;p19"/>
          <p:cNvSpPr/>
          <p:nvPr/>
        </p:nvSpPr>
        <p:spPr>
          <a:xfrm>
            <a:off x="5785925" y="381750"/>
            <a:ext cx="2541600" cy="482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t>Support Vector Machine</a:t>
            </a:r>
            <a:endParaRPr sz="1600" b="1"/>
          </a:p>
        </p:txBody>
      </p:sp>
      <p:sp>
        <p:nvSpPr>
          <p:cNvPr id="148" name="Google Shape;148;p19"/>
          <p:cNvSpPr/>
          <p:nvPr/>
        </p:nvSpPr>
        <p:spPr>
          <a:xfrm>
            <a:off x="733325" y="4196925"/>
            <a:ext cx="2350800" cy="482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t> Deep Neural Network</a:t>
            </a:r>
            <a:endParaRPr sz="1600" b="1"/>
          </a:p>
        </p:txBody>
      </p:sp>
      <p:sp>
        <p:nvSpPr>
          <p:cNvPr id="149" name="Google Shape;149;p19"/>
          <p:cNvSpPr/>
          <p:nvPr/>
        </p:nvSpPr>
        <p:spPr>
          <a:xfrm>
            <a:off x="5525400" y="4196925"/>
            <a:ext cx="2210100" cy="482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t> Logistic Regression</a:t>
            </a:r>
            <a:endParaRPr sz="1600" b="1"/>
          </a:p>
        </p:txBody>
      </p:sp>
      <p:sp>
        <p:nvSpPr>
          <p:cNvPr id="150" name="Google Shape;150;p19"/>
          <p:cNvSpPr/>
          <p:nvPr/>
        </p:nvSpPr>
        <p:spPr>
          <a:xfrm>
            <a:off x="3439125" y="3279375"/>
            <a:ext cx="1516800" cy="482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t> Naive Bayes</a:t>
            </a:r>
            <a:endParaRPr sz="1600" b="1"/>
          </a:p>
        </p:txBody>
      </p:sp>
      <p:cxnSp>
        <p:nvCxnSpPr>
          <p:cNvPr id="151" name="Google Shape;151;p19"/>
          <p:cNvCxnSpPr/>
          <p:nvPr/>
        </p:nvCxnSpPr>
        <p:spPr>
          <a:xfrm>
            <a:off x="954550" y="911325"/>
            <a:ext cx="9900" cy="1746300"/>
          </a:xfrm>
          <a:prstGeom prst="straightConnector1">
            <a:avLst/>
          </a:prstGeom>
          <a:noFill/>
          <a:ln w="9525" cap="flat" cmpd="sng">
            <a:solidFill>
              <a:schemeClr val="dk2"/>
            </a:solidFill>
            <a:prstDash val="solid"/>
            <a:round/>
            <a:headEnd type="none" w="med" len="med"/>
            <a:tailEnd type="none" w="med" len="med"/>
          </a:ln>
        </p:spPr>
      </p:cxnSp>
      <p:cxnSp>
        <p:nvCxnSpPr>
          <p:cNvPr id="152" name="Google Shape;152;p19"/>
          <p:cNvCxnSpPr>
            <a:endCxn id="144" idx="1"/>
          </p:cNvCxnSpPr>
          <p:nvPr/>
        </p:nvCxnSpPr>
        <p:spPr>
          <a:xfrm rot="10800000" flipH="1">
            <a:off x="964475" y="2602500"/>
            <a:ext cx="562500" cy="25800"/>
          </a:xfrm>
          <a:prstGeom prst="straightConnector1">
            <a:avLst/>
          </a:prstGeom>
          <a:noFill/>
          <a:ln w="9525" cap="flat" cmpd="sng">
            <a:solidFill>
              <a:schemeClr val="dk2"/>
            </a:solidFill>
            <a:prstDash val="solid"/>
            <a:round/>
            <a:headEnd type="none" w="med" len="med"/>
            <a:tailEnd type="none" w="med" len="med"/>
          </a:ln>
        </p:spPr>
      </p:cxnSp>
      <p:cxnSp>
        <p:nvCxnSpPr>
          <p:cNvPr id="153" name="Google Shape;153;p19"/>
          <p:cNvCxnSpPr>
            <a:stCxn id="146" idx="2"/>
          </p:cNvCxnSpPr>
          <p:nvPr/>
        </p:nvCxnSpPr>
        <p:spPr>
          <a:xfrm flipH="1">
            <a:off x="4196625" y="1925625"/>
            <a:ext cx="900" cy="269100"/>
          </a:xfrm>
          <a:prstGeom prst="straightConnector1">
            <a:avLst/>
          </a:prstGeom>
          <a:noFill/>
          <a:ln w="9525" cap="flat" cmpd="sng">
            <a:solidFill>
              <a:schemeClr val="dk2"/>
            </a:solidFill>
            <a:prstDash val="solid"/>
            <a:round/>
            <a:headEnd type="none" w="med" len="med"/>
            <a:tailEnd type="none" w="med" len="med"/>
          </a:ln>
        </p:spPr>
      </p:cxnSp>
      <p:cxnSp>
        <p:nvCxnSpPr>
          <p:cNvPr id="154" name="Google Shape;154;p19"/>
          <p:cNvCxnSpPr/>
          <p:nvPr/>
        </p:nvCxnSpPr>
        <p:spPr>
          <a:xfrm>
            <a:off x="7725300" y="874000"/>
            <a:ext cx="11400" cy="1762200"/>
          </a:xfrm>
          <a:prstGeom prst="straightConnector1">
            <a:avLst/>
          </a:prstGeom>
          <a:noFill/>
          <a:ln w="9525" cap="flat" cmpd="sng">
            <a:solidFill>
              <a:schemeClr val="dk2"/>
            </a:solidFill>
            <a:prstDash val="solid"/>
            <a:round/>
            <a:headEnd type="none" w="med" len="med"/>
            <a:tailEnd type="none" w="med" len="med"/>
          </a:ln>
        </p:spPr>
      </p:cxnSp>
      <p:cxnSp>
        <p:nvCxnSpPr>
          <p:cNvPr id="155" name="Google Shape;155;p19"/>
          <p:cNvCxnSpPr/>
          <p:nvPr/>
        </p:nvCxnSpPr>
        <p:spPr>
          <a:xfrm rot="10800000">
            <a:off x="7162800" y="2632025"/>
            <a:ext cx="562500" cy="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19"/>
          <p:cNvCxnSpPr/>
          <p:nvPr/>
        </p:nvCxnSpPr>
        <p:spPr>
          <a:xfrm rot="10800000" flipH="1">
            <a:off x="1346163" y="3023925"/>
            <a:ext cx="9900" cy="1173000"/>
          </a:xfrm>
          <a:prstGeom prst="straightConnector1">
            <a:avLst/>
          </a:prstGeom>
          <a:noFill/>
          <a:ln w="9525" cap="flat" cmpd="sng">
            <a:solidFill>
              <a:schemeClr val="dk2"/>
            </a:solidFill>
            <a:prstDash val="solid"/>
            <a:round/>
            <a:headEnd type="none" w="med" len="med"/>
            <a:tailEnd type="none" w="med" len="med"/>
          </a:ln>
        </p:spPr>
      </p:cxnSp>
      <p:cxnSp>
        <p:nvCxnSpPr>
          <p:cNvPr id="157" name="Google Shape;157;p19"/>
          <p:cNvCxnSpPr/>
          <p:nvPr/>
        </p:nvCxnSpPr>
        <p:spPr>
          <a:xfrm rot="10800000" flipH="1">
            <a:off x="1360875" y="2823050"/>
            <a:ext cx="497400" cy="220200"/>
          </a:xfrm>
          <a:prstGeom prst="straightConnector1">
            <a:avLst/>
          </a:prstGeom>
          <a:noFill/>
          <a:ln w="9525" cap="flat" cmpd="sng">
            <a:solidFill>
              <a:schemeClr val="dk2"/>
            </a:solidFill>
            <a:prstDash val="solid"/>
            <a:round/>
            <a:headEnd type="none" w="med" len="med"/>
            <a:tailEnd type="none" w="med" len="med"/>
          </a:ln>
        </p:spPr>
      </p:cxnSp>
      <p:cxnSp>
        <p:nvCxnSpPr>
          <p:cNvPr id="158" name="Google Shape;158;p19"/>
          <p:cNvCxnSpPr/>
          <p:nvPr/>
        </p:nvCxnSpPr>
        <p:spPr>
          <a:xfrm rot="10800000">
            <a:off x="7574450" y="2976450"/>
            <a:ext cx="1500" cy="1234800"/>
          </a:xfrm>
          <a:prstGeom prst="straightConnector1">
            <a:avLst/>
          </a:prstGeom>
          <a:noFill/>
          <a:ln w="9525" cap="flat" cmpd="sng">
            <a:solidFill>
              <a:schemeClr val="dk2"/>
            </a:solidFill>
            <a:prstDash val="solid"/>
            <a:round/>
            <a:headEnd type="none" w="med" len="med"/>
            <a:tailEnd type="none" w="med" len="med"/>
          </a:ln>
        </p:spPr>
      </p:cxnSp>
      <p:cxnSp>
        <p:nvCxnSpPr>
          <p:cNvPr id="159" name="Google Shape;159;p19"/>
          <p:cNvCxnSpPr/>
          <p:nvPr/>
        </p:nvCxnSpPr>
        <p:spPr>
          <a:xfrm>
            <a:off x="7012050" y="2823125"/>
            <a:ext cx="564000" cy="145200"/>
          </a:xfrm>
          <a:prstGeom prst="straightConnector1">
            <a:avLst/>
          </a:prstGeom>
          <a:noFill/>
          <a:ln w="9525" cap="flat" cmpd="sng">
            <a:solidFill>
              <a:schemeClr val="dk2"/>
            </a:solidFill>
            <a:prstDash val="solid"/>
            <a:round/>
            <a:headEnd type="none" w="med" len="med"/>
            <a:tailEnd type="none" w="med" len="med"/>
          </a:ln>
        </p:spPr>
      </p:cxnSp>
      <p:cxnSp>
        <p:nvCxnSpPr>
          <p:cNvPr id="160" name="Google Shape;160;p19"/>
          <p:cNvCxnSpPr/>
          <p:nvPr/>
        </p:nvCxnSpPr>
        <p:spPr>
          <a:xfrm flipH="1">
            <a:off x="4197075" y="3003725"/>
            <a:ext cx="900" cy="269100"/>
          </a:xfrm>
          <a:prstGeom prst="straightConnector1">
            <a:avLst/>
          </a:prstGeom>
          <a:noFill/>
          <a:ln w="9525" cap="flat" cmpd="sng">
            <a:solidFill>
              <a:schemeClr val="dk2"/>
            </a:solidFill>
            <a:prstDash val="solid"/>
            <a:round/>
            <a:headEnd type="none" w="med" len="med"/>
            <a:tailEnd type="none" w="med" len="med"/>
          </a:ln>
        </p:spPr>
      </p:cxnSp>
      <p:sp>
        <p:nvSpPr>
          <p:cNvPr id="161" name="Google Shape;161;p19"/>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pic>
        <p:nvPicPr>
          <p:cNvPr id="162" name="Google Shape;162;p19" descr="Free Vector | Doctor with stethoscope listening to huge heart beat ischemic  heart disease"/>
          <p:cNvPicPr preferRelativeResize="0"/>
          <p:nvPr/>
        </p:nvPicPr>
        <p:blipFill>
          <a:blip r:embed="rId3">
            <a:alphaModFix/>
          </a:blip>
          <a:stretch>
            <a:fillRect/>
          </a:stretch>
        </p:blipFill>
        <p:spPr>
          <a:xfrm>
            <a:off x="8367575" y="2"/>
            <a:ext cx="776425" cy="514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0"/>
          <p:cNvSpPr txBox="1"/>
          <p:nvPr/>
        </p:nvSpPr>
        <p:spPr>
          <a:xfrm>
            <a:off x="-59100" y="15150"/>
            <a:ext cx="92622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200">
              <a:solidFill>
                <a:srgbClr val="FF9900"/>
              </a:solidFill>
              <a:latin typeface="Open Sans"/>
              <a:ea typeface="Open Sans"/>
              <a:cs typeface="Open Sans"/>
              <a:sym typeface="Open Sans"/>
            </a:endParaRPr>
          </a:p>
        </p:txBody>
      </p:sp>
      <p:graphicFrame>
        <p:nvGraphicFramePr>
          <p:cNvPr id="168" name="Google Shape;168;p20"/>
          <p:cNvGraphicFramePr/>
          <p:nvPr/>
        </p:nvGraphicFramePr>
        <p:xfrm>
          <a:off x="141875" y="964238"/>
          <a:ext cx="8088175" cy="3215000"/>
        </p:xfrm>
        <a:graphic>
          <a:graphicData uri="http://schemas.openxmlformats.org/drawingml/2006/table">
            <a:tbl>
              <a:tblPr>
                <a:noFill/>
                <a:tableStyleId>{11CC532A-3448-4871-AFDB-45092213AA26}</a:tableStyleId>
              </a:tblPr>
              <a:tblGrid>
                <a:gridCol w="3268625">
                  <a:extLst>
                    <a:ext uri="{9D8B030D-6E8A-4147-A177-3AD203B41FA5}">
                      <a16:colId xmlns:a16="http://schemas.microsoft.com/office/drawing/2014/main" val="20000"/>
                    </a:ext>
                  </a:extLst>
                </a:gridCol>
                <a:gridCol w="879875">
                  <a:extLst>
                    <a:ext uri="{9D8B030D-6E8A-4147-A177-3AD203B41FA5}">
                      <a16:colId xmlns:a16="http://schemas.microsoft.com/office/drawing/2014/main" val="20001"/>
                    </a:ext>
                  </a:extLst>
                </a:gridCol>
                <a:gridCol w="781625">
                  <a:extLst>
                    <a:ext uri="{9D8B030D-6E8A-4147-A177-3AD203B41FA5}">
                      <a16:colId xmlns:a16="http://schemas.microsoft.com/office/drawing/2014/main" val="20002"/>
                    </a:ext>
                  </a:extLst>
                </a:gridCol>
                <a:gridCol w="805100">
                  <a:extLst>
                    <a:ext uri="{9D8B030D-6E8A-4147-A177-3AD203B41FA5}">
                      <a16:colId xmlns:a16="http://schemas.microsoft.com/office/drawing/2014/main" val="20003"/>
                    </a:ext>
                  </a:extLst>
                </a:gridCol>
                <a:gridCol w="754700">
                  <a:extLst>
                    <a:ext uri="{9D8B030D-6E8A-4147-A177-3AD203B41FA5}">
                      <a16:colId xmlns:a16="http://schemas.microsoft.com/office/drawing/2014/main" val="20004"/>
                    </a:ext>
                  </a:extLst>
                </a:gridCol>
                <a:gridCol w="799875">
                  <a:extLst>
                    <a:ext uri="{9D8B030D-6E8A-4147-A177-3AD203B41FA5}">
                      <a16:colId xmlns:a16="http://schemas.microsoft.com/office/drawing/2014/main" val="20005"/>
                    </a:ext>
                  </a:extLst>
                </a:gridCol>
                <a:gridCol w="798375">
                  <a:extLst>
                    <a:ext uri="{9D8B030D-6E8A-4147-A177-3AD203B41FA5}">
                      <a16:colId xmlns:a16="http://schemas.microsoft.com/office/drawing/2014/main" val="20006"/>
                    </a:ext>
                  </a:extLst>
                </a:gridCol>
              </a:tblGrid>
              <a:tr h="7357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DATASET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KNN</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SVM</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DT</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NB</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DNN</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LR</a:t>
                      </a:r>
                      <a:endParaRPr sz="1600" b="1">
                        <a:latin typeface="Times New Roman"/>
                        <a:ea typeface="Times New Roman"/>
                        <a:cs typeface="Times New Roman"/>
                        <a:sym typeface="Times New Roman"/>
                      </a:endParaRPr>
                    </a:p>
                  </a:txBody>
                  <a:tcPr marL="91425" marR="91425" marT="91425" marB="91425">
                    <a:solidFill>
                      <a:schemeClr val="dk1"/>
                    </a:solidFill>
                  </a:tcPr>
                </a:tc>
                <a:extLst>
                  <a:ext uri="{0D108BD9-81ED-4DB2-BD59-A6C34878D82A}">
                    <a16:rowId xmlns:a16="http://schemas.microsoft.com/office/drawing/2014/main" val="10000"/>
                  </a:ext>
                </a:extLst>
              </a:tr>
              <a:tr h="794875">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Heart Disease UCI (303)</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80.5%</a:t>
                      </a:r>
                      <a:endParaRPr sz="1600">
                        <a:solidFill>
                          <a:srgbClr val="292929"/>
                        </a:solidFill>
                        <a:latin typeface="Times New Roman"/>
                        <a:ea typeface="Times New Roman"/>
                        <a:cs typeface="Times New Roman"/>
                        <a:sym typeface="Times New Roman"/>
                      </a:endParaRPr>
                    </a:p>
                  </a:txBody>
                  <a:tcPr marL="91425" marR="91425" marT="91425" marB="91425">
                    <a:solidFill>
                      <a:schemeClr val="lt1"/>
                    </a:solidFill>
                  </a:tcPr>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82.8%</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76.5%</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80.5%</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81.9%</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a:latin typeface="Times New Roman"/>
                          <a:ea typeface="Times New Roman"/>
                          <a:cs typeface="Times New Roman"/>
                          <a:sym typeface="Times New Roman"/>
                        </a:rPr>
                        <a:t>82.1%</a:t>
                      </a:r>
                      <a:endParaRPr>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r h="752500">
                <a:tc>
                  <a:txBody>
                    <a:bodyPr/>
                    <a:lstStyle/>
                    <a:p>
                      <a:pPr marL="0" lvl="0" indent="0" algn="ctr" rtl="0">
                        <a:spcBef>
                          <a:spcPts val="0"/>
                        </a:spcBef>
                        <a:spcAft>
                          <a:spcPts val="0"/>
                        </a:spcAft>
                        <a:buNone/>
                      </a:pPr>
                      <a:r>
                        <a:rPr lang="en" sz="1600" b="1">
                          <a:latin typeface="Times New Roman"/>
                          <a:ea typeface="Times New Roman"/>
                          <a:cs typeface="Times New Roman"/>
                          <a:sym typeface="Times New Roman"/>
                        </a:rPr>
                        <a:t>Combined Dataset (1221)</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70.8%</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73.9%</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67.8%</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71.3%</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58.1%</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a:latin typeface="Times New Roman"/>
                          <a:ea typeface="Times New Roman"/>
                          <a:cs typeface="Times New Roman"/>
                          <a:sym typeface="Times New Roman"/>
                        </a:rPr>
                        <a:t>71.9%</a:t>
                      </a:r>
                      <a:endParaRPr>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r h="931925">
                <a:tc>
                  <a:txBody>
                    <a:bodyPr/>
                    <a:lstStyle/>
                    <a:p>
                      <a:pPr marL="0" lvl="0" indent="0" algn="ctr" rtl="0">
                        <a:lnSpc>
                          <a:spcPct val="125000"/>
                        </a:lnSpc>
                        <a:spcBef>
                          <a:spcPts val="0"/>
                        </a:spcBef>
                        <a:spcAft>
                          <a:spcPts val="600"/>
                        </a:spcAft>
                        <a:buNone/>
                      </a:pPr>
                      <a:r>
                        <a:rPr lang="en" sz="1600" b="1">
                          <a:latin typeface="Times New Roman"/>
                          <a:ea typeface="Times New Roman"/>
                          <a:cs typeface="Times New Roman"/>
                          <a:sym typeface="Times New Roman"/>
                        </a:rPr>
                        <a:t>Cardiovascular Disease Dataset (70000)</a:t>
                      </a:r>
                      <a:endParaRPr sz="1600" b="1">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67.9%</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70.7%</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59.3%</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54.7%</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63.3%</a:t>
                      </a:r>
                      <a:endParaRPr sz="1600">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a:latin typeface="Times New Roman"/>
                          <a:ea typeface="Times New Roman"/>
                          <a:cs typeface="Times New Roman"/>
                          <a:sym typeface="Times New Roman"/>
                        </a:rPr>
                        <a:t>69.5%</a:t>
                      </a:r>
                      <a:endParaRPr>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3"/>
                  </a:ext>
                </a:extLst>
              </a:tr>
            </a:tbl>
          </a:graphicData>
        </a:graphic>
      </p:graphicFrame>
      <p:sp>
        <p:nvSpPr>
          <p:cNvPr id="169" name="Google Shape;169;p20"/>
          <p:cNvSpPr txBox="1"/>
          <p:nvPr/>
        </p:nvSpPr>
        <p:spPr>
          <a:xfrm>
            <a:off x="141863" y="110525"/>
            <a:ext cx="85323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200" b="1">
                <a:solidFill>
                  <a:schemeClr val="accent1"/>
                </a:solidFill>
                <a:latin typeface="PT Sans Narrow"/>
                <a:ea typeface="PT Sans Narrow"/>
                <a:cs typeface="PT Sans Narrow"/>
                <a:sym typeface="PT Sans Narrow"/>
              </a:rPr>
              <a:t>ACCURACY FOR ALGORITHMS</a:t>
            </a:r>
            <a:endParaRPr sz="3200">
              <a:solidFill>
                <a:srgbClr val="FF9900"/>
              </a:solidFill>
              <a:latin typeface="Open Sans"/>
              <a:ea typeface="Open Sans"/>
              <a:cs typeface="Open Sans"/>
              <a:sym typeface="Open Sans"/>
            </a:endParaRPr>
          </a:p>
        </p:txBody>
      </p:sp>
      <p:pic>
        <p:nvPicPr>
          <p:cNvPr id="170" name="Google Shape;170;p20"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
        <p:nvSpPr>
          <p:cNvPr id="171" name="Google Shape;171;p20"/>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172" name="Google Shape;172;p20"/>
          <p:cNvSpPr txBox="1"/>
          <p:nvPr/>
        </p:nvSpPr>
        <p:spPr>
          <a:xfrm>
            <a:off x="443100" y="4237413"/>
            <a:ext cx="82578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a:latin typeface="Times New Roman"/>
                <a:ea typeface="Times New Roman"/>
                <a:cs typeface="Times New Roman"/>
                <a:sym typeface="Times New Roman"/>
              </a:rPr>
              <a:t>        We got higher accuracy in support vector machine </a:t>
            </a:r>
            <a:r>
              <a:rPr lang="en" sz="1600" b="1">
                <a:latin typeface="Times New Roman"/>
                <a:ea typeface="Times New Roman"/>
                <a:cs typeface="Times New Roman"/>
                <a:sym typeface="Times New Roman"/>
              </a:rPr>
              <a:t>(SVM) </a:t>
            </a:r>
            <a:endParaRPr sz="1600" b="1">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graphicFrame>
        <p:nvGraphicFramePr>
          <p:cNvPr id="177" name="Google Shape;177;p21"/>
          <p:cNvGraphicFramePr/>
          <p:nvPr/>
        </p:nvGraphicFramePr>
        <p:xfrm>
          <a:off x="101700" y="893925"/>
          <a:ext cx="8013175" cy="3355625"/>
        </p:xfrm>
        <a:graphic>
          <a:graphicData uri="http://schemas.openxmlformats.org/drawingml/2006/table">
            <a:tbl>
              <a:tblPr>
                <a:noFill/>
                <a:tableStyleId>{11CC532A-3448-4871-AFDB-45092213AA26}</a:tableStyleId>
              </a:tblPr>
              <a:tblGrid>
                <a:gridCol w="2840000">
                  <a:extLst>
                    <a:ext uri="{9D8B030D-6E8A-4147-A177-3AD203B41FA5}">
                      <a16:colId xmlns:a16="http://schemas.microsoft.com/office/drawing/2014/main" val="20000"/>
                    </a:ext>
                  </a:extLst>
                </a:gridCol>
                <a:gridCol w="869175">
                  <a:extLst>
                    <a:ext uri="{9D8B030D-6E8A-4147-A177-3AD203B41FA5}">
                      <a16:colId xmlns:a16="http://schemas.microsoft.com/office/drawing/2014/main" val="20001"/>
                    </a:ext>
                  </a:extLst>
                </a:gridCol>
                <a:gridCol w="856600">
                  <a:extLst>
                    <a:ext uri="{9D8B030D-6E8A-4147-A177-3AD203B41FA5}">
                      <a16:colId xmlns:a16="http://schemas.microsoft.com/office/drawing/2014/main" val="20002"/>
                    </a:ext>
                  </a:extLst>
                </a:gridCol>
                <a:gridCol w="880150">
                  <a:extLst>
                    <a:ext uri="{9D8B030D-6E8A-4147-A177-3AD203B41FA5}">
                      <a16:colId xmlns:a16="http://schemas.microsoft.com/office/drawing/2014/main" val="20003"/>
                    </a:ext>
                  </a:extLst>
                </a:gridCol>
                <a:gridCol w="851125">
                  <a:extLst>
                    <a:ext uri="{9D8B030D-6E8A-4147-A177-3AD203B41FA5}">
                      <a16:colId xmlns:a16="http://schemas.microsoft.com/office/drawing/2014/main" val="20004"/>
                    </a:ext>
                  </a:extLst>
                </a:gridCol>
                <a:gridCol w="842725">
                  <a:extLst>
                    <a:ext uri="{9D8B030D-6E8A-4147-A177-3AD203B41FA5}">
                      <a16:colId xmlns:a16="http://schemas.microsoft.com/office/drawing/2014/main" val="20005"/>
                    </a:ext>
                  </a:extLst>
                </a:gridCol>
                <a:gridCol w="873400">
                  <a:extLst>
                    <a:ext uri="{9D8B030D-6E8A-4147-A177-3AD203B41FA5}">
                      <a16:colId xmlns:a16="http://schemas.microsoft.com/office/drawing/2014/main" val="20006"/>
                    </a:ext>
                  </a:extLst>
                </a:gridCol>
              </a:tblGrid>
              <a:tr h="876325">
                <a:tc>
                  <a:txBody>
                    <a:bodyPr/>
                    <a:lstStyle/>
                    <a:p>
                      <a:pPr marL="0" lvl="0" indent="0" algn="ctr" rtl="0">
                        <a:spcBef>
                          <a:spcPts val="0"/>
                        </a:spcBef>
                        <a:spcAft>
                          <a:spcPts val="0"/>
                        </a:spcAft>
                        <a:buNone/>
                      </a:pPr>
                      <a:r>
                        <a:rPr lang="en" sz="1600" b="1">
                          <a:solidFill>
                            <a:srgbClr val="292929"/>
                          </a:solidFill>
                          <a:latin typeface="Times New Roman"/>
                          <a:ea typeface="Times New Roman"/>
                          <a:cs typeface="Times New Roman"/>
                          <a:sym typeface="Times New Roman"/>
                        </a:rPr>
                        <a:t>DATASET</a:t>
                      </a:r>
                      <a:endParaRPr sz="1600" b="1">
                        <a:solidFill>
                          <a:srgbClr val="292929"/>
                        </a:solidFill>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solidFill>
                            <a:srgbClr val="292929"/>
                          </a:solidFill>
                          <a:latin typeface="Times New Roman"/>
                          <a:ea typeface="Times New Roman"/>
                          <a:cs typeface="Times New Roman"/>
                          <a:sym typeface="Times New Roman"/>
                        </a:rPr>
                        <a:t>KNN</a:t>
                      </a:r>
                      <a:endParaRPr sz="1600" b="1">
                        <a:solidFill>
                          <a:srgbClr val="292929"/>
                        </a:solidFill>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solidFill>
                            <a:srgbClr val="292929"/>
                          </a:solidFill>
                          <a:latin typeface="Times New Roman"/>
                          <a:ea typeface="Times New Roman"/>
                          <a:cs typeface="Times New Roman"/>
                          <a:sym typeface="Times New Roman"/>
                        </a:rPr>
                        <a:t>SVM</a:t>
                      </a:r>
                      <a:endParaRPr sz="1600" b="1">
                        <a:solidFill>
                          <a:srgbClr val="292929"/>
                        </a:solidFill>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solidFill>
                            <a:srgbClr val="292929"/>
                          </a:solidFill>
                          <a:latin typeface="Times New Roman"/>
                          <a:ea typeface="Times New Roman"/>
                          <a:cs typeface="Times New Roman"/>
                          <a:sym typeface="Times New Roman"/>
                        </a:rPr>
                        <a:t>DT</a:t>
                      </a:r>
                      <a:endParaRPr sz="1600" b="1">
                        <a:solidFill>
                          <a:srgbClr val="292929"/>
                        </a:solidFill>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solidFill>
                            <a:srgbClr val="292929"/>
                          </a:solidFill>
                          <a:latin typeface="Times New Roman"/>
                          <a:ea typeface="Times New Roman"/>
                          <a:cs typeface="Times New Roman"/>
                          <a:sym typeface="Times New Roman"/>
                        </a:rPr>
                        <a:t>NB</a:t>
                      </a:r>
                      <a:endParaRPr sz="1600" b="1">
                        <a:solidFill>
                          <a:srgbClr val="292929"/>
                        </a:solidFill>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solidFill>
                            <a:srgbClr val="292929"/>
                          </a:solidFill>
                          <a:latin typeface="Times New Roman"/>
                          <a:ea typeface="Times New Roman"/>
                          <a:cs typeface="Times New Roman"/>
                          <a:sym typeface="Times New Roman"/>
                        </a:rPr>
                        <a:t>DNN</a:t>
                      </a:r>
                      <a:endParaRPr sz="1600" b="1">
                        <a:solidFill>
                          <a:srgbClr val="292929"/>
                        </a:solidFill>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ctr" rtl="0">
                        <a:spcBef>
                          <a:spcPts val="0"/>
                        </a:spcBef>
                        <a:spcAft>
                          <a:spcPts val="0"/>
                        </a:spcAft>
                        <a:buNone/>
                      </a:pPr>
                      <a:r>
                        <a:rPr lang="en" sz="1600" b="1">
                          <a:solidFill>
                            <a:srgbClr val="292929"/>
                          </a:solidFill>
                          <a:latin typeface="Times New Roman"/>
                          <a:ea typeface="Times New Roman"/>
                          <a:cs typeface="Times New Roman"/>
                          <a:sym typeface="Times New Roman"/>
                        </a:rPr>
                        <a:t>LR</a:t>
                      </a:r>
                      <a:endParaRPr sz="1600" b="1">
                        <a:solidFill>
                          <a:srgbClr val="292929"/>
                        </a:solidFill>
                        <a:latin typeface="Times New Roman"/>
                        <a:ea typeface="Times New Roman"/>
                        <a:cs typeface="Times New Roman"/>
                        <a:sym typeface="Times New Roman"/>
                      </a:endParaRPr>
                    </a:p>
                  </a:txBody>
                  <a:tcPr marL="91425" marR="91425" marT="91425" marB="91425">
                    <a:solidFill>
                      <a:schemeClr val="dk1"/>
                    </a:solidFill>
                  </a:tcPr>
                </a:tc>
                <a:extLst>
                  <a:ext uri="{0D108BD9-81ED-4DB2-BD59-A6C34878D82A}">
                    <a16:rowId xmlns:a16="http://schemas.microsoft.com/office/drawing/2014/main" val="10000"/>
                  </a:ext>
                </a:extLst>
              </a:tr>
              <a:tr h="794875">
                <a:tc>
                  <a:txBody>
                    <a:bodyPr/>
                    <a:lstStyle/>
                    <a:p>
                      <a:pPr marL="0" lvl="0" indent="0" algn="ctr" rtl="0">
                        <a:lnSpc>
                          <a:spcPct val="125000"/>
                        </a:lnSpc>
                        <a:spcBef>
                          <a:spcPts val="0"/>
                        </a:spcBef>
                        <a:spcAft>
                          <a:spcPts val="600"/>
                        </a:spcAft>
                        <a:buNone/>
                      </a:pPr>
                      <a:r>
                        <a:rPr lang="en" sz="1600" b="1">
                          <a:solidFill>
                            <a:srgbClr val="292929"/>
                          </a:solidFill>
                          <a:latin typeface="Times New Roman"/>
                          <a:ea typeface="Times New Roman"/>
                          <a:cs typeface="Times New Roman"/>
                          <a:sym typeface="Times New Roman"/>
                        </a:rPr>
                        <a:t>Heart Disease UCI (303)</a:t>
                      </a:r>
                      <a:endParaRPr sz="1600" b="1">
                        <a:solidFill>
                          <a:srgbClr val="292929"/>
                        </a:solidFill>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82.9%</a:t>
                      </a:r>
                      <a:endParaRPr sz="1600" b="1">
                        <a:solidFill>
                          <a:schemeClr val="accent1"/>
                        </a:solidFill>
                        <a:latin typeface="Times New Roman"/>
                        <a:ea typeface="Times New Roman"/>
                        <a:cs typeface="Times New Roman"/>
                        <a:sym typeface="Times New Roman"/>
                      </a:endParaRPr>
                    </a:p>
                  </a:txBody>
                  <a:tcPr marL="91425" marR="91425" marT="91425" marB="91425">
                    <a:solidFill>
                      <a:schemeClr val="lt1"/>
                    </a:solidFill>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81.4%</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80.9%</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81.5%</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72.7%</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81.1%</a:t>
                      </a:r>
                      <a:endParaRPr sz="1600">
                        <a:solidFill>
                          <a:srgbClr val="292929"/>
                        </a:solidFill>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1"/>
                  </a:ext>
                </a:extLst>
              </a:tr>
              <a:tr h="752500">
                <a:tc>
                  <a:txBody>
                    <a:bodyPr/>
                    <a:lstStyle/>
                    <a:p>
                      <a:pPr marL="0" lvl="0" indent="0" algn="ctr" rtl="0">
                        <a:spcBef>
                          <a:spcPts val="0"/>
                        </a:spcBef>
                        <a:spcAft>
                          <a:spcPts val="0"/>
                        </a:spcAft>
                        <a:buNone/>
                      </a:pPr>
                      <a:r>
                        <a:rPr lang="en" sz="1600" b="1">
                          <a:solidFill>
                            <a:srgbClr val="292929"/>
                          </a:solidFill>
                          <a:latin typeface="Times New Roman"/>
                          <a:ea typeface="Times New Roman"/>
                          <a:cs typeface="Times New Roman"/>
                          <a:sym typeface="Times New Roman"/>
                        </a:rPr>
                        <a:t>Combined Dataset (1221)</a:t>
                      </a:r>
                      <a:endParaRPr sz="1600" b="1">
                        <a:solidFill>
                          <a:srgbClr val="292929"/>
                        </a:solidFill>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72.6%</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79%</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73.4%</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72.6%</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76.1%</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75.9%</a:t>
                      </a:r>
                      <a:endParaRPr sz="1600">
                        <a:solidFill>
                          <a:srgbClr val="292929"/>
                        </a:solidFill>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2"/>
                  </a:ext>
                </a:extLst>
              </a:tr>
              <a:tr h="931925">
                <a:tc>
                  <a:txBody>
                    <a:bodyPr/>
                    <a:lstStyle/>
                    <a:p>
                      <a:pPr marL="0" lvl="0" indent="0" algn="ctr" rtl="0">
                        <a:lnSpc>
                          <a:spcPct val="125000"/>
                        </a:lnSpc>
                        <a:spcBef>
                          <a:spcPts val="0"/>
                        </a:spcBef>
                        <a:spcAft>
                          <a:spcPts val="600"/>
                        </a:spcAft>
                        <a:buNone/>
                      </a:pPr>
                      <a:r>
                        <a:rPr lang="en" sz="1600" b="1">
                          <a:solidFill>
                            <a:srgbClr val="292929"/>
                          </a:solidFill>
                          <a:latin typeface="Times New Roman"/>
                          <a:ea typeface="Times New Roman"/>
                          <a:cs typeface="Times New Roman"/>
                          <a:sym typeface="Times New Roman"/>
                        </a:rPr>
                        <a:t>Cardiovascular Disease Dataset (70000)</a:t>
                      </a:r>
                      <a:endParaRPr sz="1600" b="1">
                        <a:solidFill>
                          <a:srgbClr val="292929"/>
                        </a:solidFill>
                        <a:latin typeface="Times New Roman"/>
                        <a:ea typeface="Times New Roman"/>
                        <a:cs typeface="Times New Roman"/>
                        <a:sym typeface="Times New Roman"/>
                      </a:endParaRPr>
                    </a:p>
                  </a:txBody>
                  <a:tcPr marL="91425" marR="91425" marT="91425" marB="91425">
                    <a:solidFill>
                      <a:schemeClr val="dk1"/>
                    </a:solidFill>
                  </a:tcPr>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70.7%</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b="1">
                          <a:solidFill>
                            <a:schemeClr val="accent1"/>
                          </a:solidFill>
                          <a:latin typeface="Times New Roman"/>
                          <a:ea typeface="Times New Roman"/>
                          <a:cs typeface="Times New Roman"/>
                          <a:sym typeface="Times New Roman"/>
                        </a:rPr>
                        <a:t>74%</a:t>
                      </a:r>
                      <a:endParaRPr sz="1600" b="1">
                        <a:solidFill>
                          <a:schemeClr val="accent1"/>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58.5%</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77.1%</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58.7%</a:t>
                      </a:r>
                      <a:endParaRPr sz="1600">
                        <a:solidFill>
                          <a:srgbClr val="292929"/>
                        </a:solidFill>
                        <a:latin typeface="Times New Roman"/>
                        <a:ea typeface="Times New Roman"/>
                        <a:cs typeface="Times New Roman"/>
                        <a:sym typeface="Times New Roman"/>
                      </a:endParaRPr>
                    </a:p>
                  </a:txBody>
                  <a:tcPr marL="91425" marR="91425" marT="91425" marB="91425"/>
                </a:tc>
                <a:tc>
                  <a:txBody>
                    <a:bodyPr/>
                    <a:lstStyle/>
                    <a:p>
                      <a:pPr marL="0" lvl="0" indent="0" algn="l" rtl="0">
                        <a:spcBef>
                          <a:spcPts val="0"/>
                        </a:spcBef>
                        <a:spcAft>
                          <a:spcPts val="0"/>
                        </a:spcAft>
                        <a:buNone/>
                      </a:pPr>
                      <a:r>
                        <a:rPr lang="en" sz="1600">
                          <a:solidFill>
                            <a:srgbClr val="292929"/>
                          </a:solidFill>
                          <a:latin typeface="Times New Roman"/>
                          <a:ea typeface="Times New Roman"/>
                          <a:cs typeface="Times New Roman"/>
                          <a:sym typeface="Times New Roman"/>
                        </a:rPr>
                        <a:t>70.8%</a:t>
                      </a:r>
                      <a:endParaRPr sz="1600">
                        <a:solidFill>
                          <a:srgbClr val="292929"/>
                        </a:solidFill>
                        <a:latin typeface="Times New Roman"/>
                        <a:ea typeface="Times New Roman"/>
                        <a:cs typeface="Times New Roman"/>
                        <a:sym typeface="Times New Roman"/>
                      </a:endParaRPr>
                    </a:p>
                  </a:txBody>
                  <a:tcPr marL="91425" marR="91425" marT="91425" marB="91425"/>
                </a:tc>
                <a:extLst>
                  <a:ext uri="{0D108BD9-81ED-4DB2-BD59-A6C34878D82A}">
                    <a16:rowId xmlns:a16="http://schemas.microsoft.com/office/drawing/2014/main" val="10003"/>
                  </a:ext>
                </a:extLst>
              </a:tr>
            </a:tbl>
          </a:graphicData>
        </a:graphic>
      </p:graphicFrame>
      <p:sp>
        <p:nvSpPr>
          <p:cNvPr id="178" name="Google Shape;178;p21"/>
          <p:cNvSpPr txBox="1"/>
          <p:nvPr/>
        </p:nvSpPr>
        <p:spPr>
          <a:xfrm>
            <a:off x="305850" y="15150"/>
            <a:ext cx="85323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200" b="1">
                <a:solidFill>
                  <a:schemeClr val="accent1"/>
                </a:solidFill>
                <a:latin typeface="PT Sans Narrow"/>
                <a:ea typeface="PT Sans Narrow"/>
                <a:cs typeface="PT Sans Narrow"/>
                <a:sym typeface="PT Sans Narrow"/>
              </a:rPr>
              <a:t>PRECISION SCORE FOR ALGORITHMS</a:t>
            </a:r>
            <a:endParaRPr sz="3200">
              <a:solidFill>
                <a:srgbClr val="FF9900"/>
              </a:solidFill>
              <a:latin typeface="Open Sans"/>
              <a:ea typeface="Open Sans"/>
              <a:cs typeface="Open Sans"/>
              <a:sym typeface="Open Sans"/>
            </a:endParaRPr>
          </a:p>
        </p:txBody>
      </p:sp>
      <p:pic>
        <p:nvPicPr>
          <p:cNvPr id="179" name="Google Shape;179;p21" descr="Free Vector | Doctor with stethoscope listening to huge heart beat ischemic  heart disease"/>
          <p:cNvPicPr preferRelativeResize="0"/>
          <p:nvPr/>
        </p:nvPicPr>
        <p:blipFill>
          <a:blip r:embed="rId3">
            <a:alphaModFix/>
          </a:blip>
          <a:stretch>
            <a:fillRect/>
          </a:stretch>
        </p:blipFill>
        <p:spPr>
          <a:xfrm>
            <a:off x="8244725" y="96252"/>
            <a:ext cx="776425" cy="514900"/>
          </a:xfrm>
          <a:prstGeom prst="rect">
            <a:avLst/>
          </a:prstGeom>
          <a:noFill/>
          <a:ln>
            <a:noFill/>
          </a:ln>
        </p:spPr>
      </p:pic>
      <p:sp>
        <p:nvSpPr>
          <p:cNvPr id="180" name="Google Shape;180;p21"/>
          <p:cNvSpPr txBox="1"/>
          <p:nvPr/>
        </p:nvSpPr>
        <p:spPr>
          <a:xfrm>
            <a:off x="3072000" y="46957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accent3"/>
                </a:solidFill>
                <a:latin typeface="PT Sans Narrow"/>
                <a:ea typeface="PT Sans Narrow"/>
                <a:cs typeface="PT Sans Narrow"/>
                <a:sym typeface="PT Sans Narrow"/>
              </a:rPr>
              <a:t>HDP</a:t>
            </a:r>
            <a:endParaRPr sz="1000">
              <a:solidFill>
                <a:schemeClr val="accent3"/>
              </a:solidFill>
              <a:latin typeface="PT Sans Narrow"/>
              <a:ea typeface="PT Sans Narrow"/>
              <a:cs typeface="PT Sans Narrow"/>
              <a:sym typeface="PT Sans Narrow"/>
            </a:endParaRPr>
          </a:p>
        </p:txBody>
      </p:sp>
      <p:sp>
        <p:nvSpPr>
          <p:cNvPr id="181" name="Google Shape;181;p21"/>
          <p:cNvSpPr txBox="1"/>
          <p:nvPr/>
        </p:nvSpPr>
        <p:spPr>
          <a:xfrm>
            <a:off x="188025" y="4359925"/>
            <a:ext cx="8649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In precision score, Support vector machine (</a:t>
            </a:r>
            <a:r>
              <a:rPr lang="en" b="1">
                <a:latin typeface="Open Sans"/>
                <a:ea typeface="Open Sans"/>
                <a:cs typeface="Open Sans"/>
                <a:sym typeface="Open Sans"/>
              </a:rPr>
              <a:t>SVM</a:t>
            </a:r>
            <a:r>
              <a:rPr lang="en">
                <a:latin typeface="Open Sans"/>
                <a:ea typeface="Open Sans"/>
                <a:cs typeface="Open Sans"/>
                <a:sym typeface="Open Sans"/>
              </a:rPr>
              <a:t>) and K-Nearest Neighbor (</a:t>
            </a:r>
            <a:r>
              <a:rPr lang="en" b="1">
                <a:latin typeface="Open Sans"/>
                <a:ea typeface="Open Sans"/>
                <a:cs typeface="Open Sans"/>
                <a:sym typeface="Open Sans"/>
              </a:rPr>
              <a:t>KNN</a:t>
            </a:r>
            <a:r>
              <a:rPr lang="en">
                <a:latin typeface="Open Sans"/>
                <a:ea typeface="Open Sans"/>
                <a:cs typeface="Open Sans"/>
                <a:sym typeface="Open Sans"/>
              </a:rPr>
              <a:t>) gives high score</a:t>
            </a:r>
            <a:endParaRPr>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2784</Words>
  <Application>Microsoft Office PowerPoint</Application>
  <PresentationFormat>On-screen Show (16:9)</PresentationFormat>
  <Paragraphs>732</Paragraphs>
  <Slides>41</Slides>
  <Notes>41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Open Sans</vt:lpstr>
      <vt:lpstr>Arial</vt:lpstr>
      <vt:lpstr>Lustria</vt:lpstr>
      <vt:lpstr>PT Sans Narrow</vt:lpstr>
      <vt:lpstr>Times New Roman</vt:lpstr>
      <vt:lpstr>Lato</vt:lpstr>
      <vt:lpstr>Tropic</vt:lpstr>
      <vt:lpstr>PowerPoint Presentation</vt:lpstr>
      <vt:lpstr>PROBLEM STATEMENT</vt:lpstr>
      <vt:lpstr>SCOPE AND MOTIVATION</vt:lpstr>
      <vt:lpstr>       WORKFLOW</vt:lpstr>
      <vt:lpstr>DATASET</vt:lpstr>
      <vt:lpstr>IMPLEMENTATION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MULTILEVEL STACKING </vt:lpstr>
      <vt:lpstr>MULTILEVEL STACKING </vt:lpstr>
      <vt:lpstr>PowerPoint Presentation</vt:lpstr>
      <vt:lpstr>PowerPoint Presentation</vt:lpstr>
      <vt:lpstr>PowerPoint Presentation</vt:lpstr>
      <vt:lpstr>PowerPoint Presentation</vt:lpstr>
      <vt:lpstr>PowerPoint Presentation</vt:lpstr>
      <vt:lpstr>PowerPoint Presentation</vt:lpstr>
      <vt:lpstr>TIMELINE CHART</vt:lpstr>
      <vt:lpstr>REFERENCES</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Shreeraksha S</cp:lastModifiedBy>
  <cp:revision>1</cp:revision>
  <dcterms:modified xsi:type="dcterms:W3CDTF">2023-03-22T21:45:48Z</dcterms:modified>
</cp:coreProperties>
</file>